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Nuni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4" roundtripDataSignature="AMtx7mih8KbEug3v6CF0mLpBFVVQal3u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0E3FC5-FDB7-47C2-A09D-1CC0196E3447}">
  <a:tblStyle styleId="{960E3FC5-FDB7-47C2-A09D-1CC0196E3447}"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90004F5-33B0-4331-891D-A7AA1DD0A64A}"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8A6CC75-830E-4580-BBAE-D9C531552233}" styleName="Table_2">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r>
              <a:rPr lang="fr" sz="1400" noProof="0" dirty="0">
                <a:ln>
                  <a:noFill/>
                </a:ln>
              </a:rPr>
              <a:t>Distribution of the studies in the train/test</a:t>
            </a:r>
            <a:r>
              <a:rPr lang="fr" sz="1400" baseline="0" noProof="0" dirty="0">
                <a:ln>
                  <a:noFill/>
                </a:ln>
              </a:rPr>
              <a:t> set vs external test set </a:t>
            </a:r>
            <a:endParaRPr lang="fr" sz="1400" noProof="0" dirty="0">
              <a:ln>
                <a:noFill/>
              </a:ln>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2">
                  <a:lumMod val="10000"/>
                </a:schemeClr>
              </a:solidFill>
              <a:latin typeface="+mn-lt"/>
              <a:ea typeface="+mn-ea"/>
              <a:cs typeface="+mn-cs"/>
            </a:defRPr>
          </a:pPr>
          <a:endParaRPr lang="en-US"/>
        </a:p>
      </c:txPr>
    </c:title>
    <c:autoTitleDeleted val="0"/>
    <c:plotArea>
      <c:layout>
        <c:manualLayout>
          <c:layoutTarget val="inner"/>
          <c:xMode val="edge"/>
          <c:yMode val="edge"/>
          <c:x val="0.22247985602550574"/>
          <c:y val="0.2848468271334792"/>
          <c:w val="0.75855286693372204"/>
          <c:h val="0.48799142961342085"/>
        </c:manualLayout>
      </c:layout>
      <c:barChart>
        <c:barDir val="bar"/>
        <c:grouping val="clustered"/>
        <c:varyColors val="0"/>
        <c:ser>
          <c:idx val="0"/>
          <c:order val="0"/>
          <c:tx>
            <c:strRef>
              <c:f>Sheet1!$B$1</c:f>
              <c:strCache>
                <c:ptCount val="1"/>
                <c:pt idx="0">
                  <c:v>COMPLETED TRIALS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2019 - 2022</c:v>
                </c:pt>
                <c:pt idx="1">
                  <c:v>2023 - 2024</c:v>
                </c:pt>
              </c:strCache>
            </c:strRef>
          </c:cat>
          <c:val>
            <c:numRef>
              <c:f>Sheet1!$B$2:$B$3</c:f>
              <c:numCache>
                <c:formatCode>General</c:formatCode>
                <c:ptCount val="2"/>
                <c:pt idx="0">
                  <c:v>1679</c:v>
                </c:pt>
                <c:pt idx="1">
                  <c:v>203</c:v>
                </c:pt>
              </c:numCache>
            </c:numRef>
          </c:val>
          <c:extLst>
            <c:ext xmlns:c16="http://schemas.microsoft.com/office/drawing/2014/chart" uri="{C3380CC4-5D6E-409C-BE32-E72D297353CC}">
              <c16:uniqueId val="{00000000-2C3D-4EE9-A6DA-07988250EAC0}"/>
            </c:ext>
          </c:extLst>
        </c:ser>
        <c:ser>
          <c:idx val="1"/>
          <c:order val="1"/>
          <c:tx>
            <c:strRef>
              <c:f>Sheet1!$C$1</c:f>
              <c:strCache>
                <c:ptCount val="1"/>
                <c:pt idx="0">
                  <c:v>CANCELED TRIALS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lumMod val="1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2019 - 2022</c:v>
                </c:pt>
                <c:pt idx="1">
                  <c:v>2023 - 2024</c:v>
                </c:pt>
              </c:strCache>
            </c:strRef>
          </c:cat>
          <c:val>
            <c:numRef>
              <c:f>Sheet1!$C$2:$C$3</c:f>
              <c:numCache>
                <c:formatCode>General</c:formatCode>
                <c:ptCount val="2"/>
                <c:pt idx="0">
                  <c:v>1063</c:v>
                </c:pt>
                <c:pt idx="1">
                  <c:v>309</c:v>
                </c:pt>
              </c:numCache>
            </c:numRef>
          </c:val>
          <c:extLst>
            <c:ext xmlns:c16="http://schemas.microsoft.com/office/drawing/2014/chart" uri="{C3380CC4-5D6E-409C-BE32-E72D297353CC}">
              <c16:uniqueId val="{00000001-2C3D-4EE9-A6DA-07988250EAC0}"/>
            </c:ext>
          </c:extLst>
        </c:ser>
        <c:dLbls>
          <c:dLblPos val="outEnd"/>
          <c:showLegendKey val="0"/>
          <c:showVal val="1"/>
          <c:showCatName val="0"/>
          <c:showSerName val="0"/>
          <c:showPercent val="0"/>
          <c:showBubbleSize val="0"/>
        </c:dLbls>
        <c:gapWidth val="182"/>
        <c:axId val="851219183"/>
        <c:axId val="851219663"/>
      </c:barChart>
      <c:catAx>
        <c:axId val="85121918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crossAx val="851219663"/>
        <c:crosses val="autoZero"/>
        <c:auto val="1"/>
        <c:lblAlgn val="ctr"/>
        <c:lblOffset val="100"/>
        <c:noMultiLvlLbl val="0"/>
      </c:catAx>
      <c:valAx>
        <c:axId val="851219663"/>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851219183"/>
        <c:crosses val="autoZero"/>
        <c:crossBetween val="between"/>
      </c:valAx>
      <c:spPr>
        <a:noFill/>
        <a:ln w="15875">
          <a:solidFill>
            <a:schemeClr val="accent1"/>
          </a:solid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lumMod val="1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85000"/>
      </a:schemeClr>
    </a:solidFill>
    <a:ln>
      <a:noFill/>
    </a:ln>
    <a:effectLst/>
  </c:spPr>
  <c:txPr>
    <a:bodyPr/>
    <a:lstStyle/>
    <a:p>
      <a:pPr>
        <a:defRPr>
          <a:solidFill>
            <a:schemeClr val="tx2">
              <a:lumMod val="10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fr"/>
              <a:t>"Nous allons tenter de valider nos résultats en les comparant à ceux d'autres études ayant abouti aux mêmes conclusions."</a:t>
            </a:r>
            <a:endParaRPr/>
          </a:p>
        </p:txBody>
      </p:sp>
      <p:sp>
        <p:nvSpPr>
          <p:cNvPr id="135" name="Google Shape;13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5" name="Google Shape;43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 name="Google Shape;444;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9" name="Google Shape;46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2" name="Google Shape;19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9" name="Shape 9"/>
        <p:cNvGrpSpPr/>
        <p:nvPr/>
      </p:nvGrpSpPr>
      <p:grpSpPr>
        <a:xfrm>
          <a:off x="0" y="0"/>
          <a:ext cx="0" cy="0"/>
          <a:chOff x="0" y="0"/>
          <a:chExt cx="0" cy="0"/>
        </a:xfrm>
      </p:grpSpPr>
      <p:sp>
        <p:nvSpPr>
          <p:cNvPr id="10" name="Google Shape;10;p4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6"/>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46"/>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 name="Google Shape;14;p46"/>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5" name="Google Shape;15;p4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5" name="Shape 105"/>
        <p:cNvGrpSpPr/>
        <p:nvPr/>
      </p:nvGrpSpPr>
      <p:grpSpPr>
        <a:xfrm>
          <a:off x="0" y="0"/>
          <a:ext cx="0" cy="0"/>
          <a:chOff x="0" y="0"/>
          <a:chExt cx="0" cy="0"/>
        </a:xfrm>
      </p:grpSpPr>
      <p:sp>
        <p:nvSpPr>
          <p:cNvPr id="106" name="Google Shape;106;p55"/>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55"/>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5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55"/>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10" name="Google Shape;110;p5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1" name="Shape 111"/>
        <p:cNvGrpSpPr/>
        <p:nvPr/>
      </p:nvGrpSpPr>
      <p:grpSpPr>
        <a:xfrm>
          <a:off x="0" y="0"/>
          <a:ext cx="0" cy="0"/>
          <a:chOff x="0" y="0"/>
          <a:chExt cx="0" cy="0"/>
        </a:xfrm>
      </p:grpSpPr>
      <p:sp>
        <p:nvSpPr>
          <p:cNvPr id="112" name="Google Shape;112;p56"/>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3" name="Google Shape;113;p56"/>
          <p:cNvGrpSpPr/>
          <p:nvPr/>
        </p:nvGrpSpPr>
        <p:grpSpPr>
          <a:xfrm>
            <a:off x="5959222" y="4119576"/>
            <a:ext cx="2520951" cy="1024165"/>
            <a:chOff x="6917201" y="0"/>
            <a:chExt cx="2227776" cy="863400"/>
          </a:xfrm>
        </p:grpSpPr>
        <p:sp>
          <p:nvSpPr>
            <p:cNvPr id="114" name="Google Shape;114;p56"/>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6"/>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6"/>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56"/>
          <p:cNvGrpSpPr/>
          <p:nvPr/>
        </p:nvGrpSpPr>
        <p:grpSpPr>
          <a:xfrm>
            <a:off x="199149" y="2"/>
            <a:ext cx="2795413" cy="1083308"/>
            <a:chOff x="6917201" y="0"/>
            <a:chExt cx="2227776" cy="863400"/>
          </a:xfrm>
        </p:grpSpPr>
        <p:sp>
          <p:nvSpPr>
            <p:cNvPr id="118" name="Google Shape;118;p5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 name="Google Shape;121;p56"/>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2" name="Google Shape;122;p56"/>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23" name="Google Shape;123;p5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16" name="Shape 16"/>
        <p:cNvGrpSpPr/>
        <p:nvPr/>
      </p:nvGrpSpPr>
      <p:grpSpPr>
        <a:xfrm>
          <a:off x="0" y="0"/>
          <a:ext cx="0" cy="0"/>
          <a:chOff x="0" y="0"/>
          <a:chExt cx="0" cy="0"/>
        </a:xfrm>
      </p:grpSpPr>
      <p:sp>
        <p:nvSpPr>
          <p:cNvPr id="17" name="Google Shape;17;p4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47"/>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4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7"/>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1" name="Google Shape;21;p47"/>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2" name="Google Shape;22;p4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3" name="Shape 23"/>
        <p:cNvGrpSpPr/>
        <p:nvPr/>
      </p:nvGrpSpPr>
      <p:grpSpPr>
        <a:xfrm>
          <a:off x="0" y="0"/>
          <a:ext cx="0" cy="0"/>
          <a:chOff x="0" y="0"/>
          <a:chExt cx="0" cy="0"/>
        </a:xfrm>
      </p:grpSpPr>
      <p:sp>
        <p:nvSpPr>
          <p:cNvPr id="24" name="Google Shape;24;p4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25" name="Shape 25"/>
        <p:cNvGrpSpPr/>
        <p:nvPr/>
      </p:nvGrpSpPr>
      <p:grpSpPr>
        <a:xfrm>
          <a:off x="0" y="0"/>
          <a:ext cx="0" cy="0"/>
          <a:chOff x="0" y="0"/>
          <a:chExt cx="0" cy="0"/>
        </a:xfrm>
      </p:grpSpPr>
      <p:sp>
        <p:nvSpPr>
          <p:cNvPr id="26" name="Google Shape;26;p4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9"/>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0" name="Google Shape;30;p49"/>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31" name="Google Shape;31;p49"/>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2" name="Google Shape;32;p4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33" name="Shape 33"/>
        <p:cNvGrpSpPr/>
        <p:nvPr/>
      </p:nvGrpSpPr>
      <p:grpSpPr>
        <a:xfrm>
          <a:off x="0" y="0"/>
          <a:ext cx="0" cy="0"/>
          <a:chOff x="0" y="0"/>
          <a:chExt cx="0" cy="0"/>
        </a:xfrm>
      </p:grpSpPr>
      <p:sp>
        <p:nvSpPr>
          <p:cNvPr id="34" name="Google Shape;34;p50"/>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0"/>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0"/>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0"/>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 name="Google Shape;38;p50"/>
          <p:cNvGrpSpPr/>
          <p:nvPr/>
        </p:nvGrpSpPr>
        <p:grpSpPr>
          <a:xfrm>
            <a:off x="255200" y="592"/>
            <a:ext cx="2250363" cy="1044300"/>
            <a:chOff x="255200" y="592"/>
            <a:chExt cx="2250363" cy="1044300"/>
          </a:xfrm>
        </p:grpSpPr>
        <p:sp>
          <p:nvSpPr>
            <p:cNvPr id="39" name="Google Shape;39;p50"/>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50"/>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50"/>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 name="Google Shape;42;p50"/>
          <p:cNvGrpSpPr/>
          <p:nvPr/>
        </p:nvGrpSpPr>
        <p:grpSpPr>
          <a:xfrm>
            <a:off x="905395" y="592"/>
            <a:ext cx="2250363" cy="1044300"/>
            <a:chOff x="905395" y="592"/>
            <a:chExt cx="2250363" cy="1044300"/>
          </a:xfrm>
        </p:grpSpPr>
        <p:sp>
          <p:nvSpPr>
            <p:cNvPr id="43" name="Google Shape;43;p50"/>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0"/>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0"/>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 name="Google Shape;46;p50"/>
          <p:cNvGrpSpPr/>
          <p:nvPr/>
        </p:nvGrpSpPr>
        <p:grpSpPr>
          <a:xfrm>
            <a:off x="7057468" y="5088"/>
            <a:ext cx="1851281" cy="752108"/>
            <a:chOff x="6917201" y="0"/>
            <a:chExt cx="2227776" cy="863400"/>
          </a:xfrm>
        </p:grpSpPr>
        <p:sp>
          <p:nvSpPr>
            <p:cNvPr id="47" name="Google Shape;47;p50"/>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0"/>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50"/>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 name="Google Shape;50;p50"/>
          <p:cNvGrpSpPr/>
          <p:nvPr/>
        </p:nvGrpSpPr>
        <p:grpSpPr>
          <a:xfrm>
            <a:off x="6553032" y="4217852"/>
            <a:ext cx="2389067" cy="925737"/>
            <a:chOff x="6917201" y="0"/>
            <a:chExt cx="2227776" cy="863400"/>
          </a:xfrm>
        </p:grpSpPr>
        <p:sp>
          <p:nvSpPr>
            <p:cNvPr id="51" name="Google Shape;51;p50"/>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50"/>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0"/>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50"/>
          <p:cNvGrpSpPr/>
          <p:nvPr/>
        </p:nvGrpSpPr>
        <p:grpSpPr>
          <a:xfrm>
            <a:off x="199149" y="4055652"/>
            <a:ext cx="2795413" cy="1083308"/>
            <a:chOff x="6917201" y="0"/>
            <a:chExt cx="2227776" cy="863400"/>
          </a:xfrm>
        </p:grpSpPr>
        <p:sp>
          <p:nvSpPr>
            <p:cNvPr id="55" name="Google Shape;55;p5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5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 name="Google Shape;58;p50"/>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59" name="Google Shape;59;p50"/>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60" name="Google Shape;60;p5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1" name="Shape 61"/>
        <p:cNvGrpSpPr/>
        <p:nvPr/>
      </p:nvGrpSpPr>
      <p:grpSpPr>
        <a:xfrm>
          <a:off x="0" y="0"/>
          <a:ext cx="0" cy="0"/>
          <a:chOff x="0" y="0"/>
          <a:chExt cx="0" cy="0"/>
        </a:xfrm>
      </p:grpSpPr>
      <p:sp>
        <p:nvSpPr>
          <p:cNvPr id="62" name="Google Shape;62;p51"/>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51"/>
          <p:cNvGrpSpPr/>
          <p:nvPr/>
        </p:nvGrpSpPr>
        <p:grpSpPr>
          <a:xfrm>
            <a:off x="5594191" y="3961115"/>
            <a:ext cx="2910144" cy="1182340"/>
            <a:chOff x="6917201" y="0"/>
            <a:chExt cx="2227776" cy="863400"/>
          </a:xfrm>
        </p:grpSpPr>
        <p:sp>
          <p:nvSpPr>
            <p:cNvPr id="64" name="Google Shape;64;p5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 name="Google Shape;67;p51"/>
          <p:cNvGrpSpPr/>
          <p:nvPr/>
        </p:nvGrpSpPr>
        <p:grpSpPr>
          <a:xfrm>
            <a:off x="199149" y="2"/>
            <a:ext cx="2795413" cy="1083308"/>
            <a:chOff x="6917201" y="0"/>
            <a:chExt cx="2227776" cy="863400"/>
          </a:xfrm>
        </p:grpSpPr>
        <p:sp>
          <p:nvSpPr>
            <p:cNvPr id="68" name="Google Shape;68;p5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5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51"/>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72" name="Google Shape;72;p5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73" name="Shape 73"/>
        <p:cNvGrpSpPr/>
        <p:nvPr/>
      </p:nvGrpSpPr>
      <p:grpSpPr>
        <a:xfrm>
          <a:off x="0" y="0"/>
          <a:ext cx="0" cy="0"/>
          <a:chOff x="0" y="0"/>
          <a:chExt cx="0" cy="0"/>
        </a:xfrm>
      </p:grpSpPr>
      <p:sp>
        <p:nvSpPr>
          <p:cNvPr id="74" name="Google Shape;74;p52"/>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52"/>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5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8" name="Google Shape;78;p52"/>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79" name="Google Shape;79;p52"/>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80" name="Google Shape;80;p5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81" name="Shape 81"/>
        <p:cNvGrpSpPr/>
        <p:nvPr/>
      </p:nvGrpSpPr>
      <p:grpSpPr>
        <a:xfrm>
          <a:off x="0" y="0"/>
          <a:ext cx="0" cy="0"/>
          <a:chOff x="0" y="0"/>
          <a:chExt cx="0" cy="0"/>
        </a:xfrm>
      </p:grpSpPr>
      <p:sp>
        <p:nvSpPr>
          <p:cNvPr id="82" name="Google Shape;82;p5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5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5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5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86" name="Google Shape;86;p5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7" name="Shape 87"/>
        <p:cNvGrpSpPr/>
        <p:nvPr/>
      </p:nvGrpSpPr>
      <p:grpSpPr>
        <a:xfrm>
          <a:off x="0" y="0"/>
          <a:ext cx="0" cy="0"/>
          <a:chOff x="0" y="0"/>
          <a:chExt cx="0" cy="0"/>
        </a:xfrm>
      </p:grpSpPr>
      <p:sp>
        <p:nvSpPr>
          <p:cNvPr id="88" name="Google Shape;88;p54"/>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54"/>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 name="Google Shape;90;p54"/>
          <p:cNvGrpSpPr/>
          <p:nvPr/>
        </p:nvGrpSpPr>
        <p:grpSpPr>
          <a:xfrm>
            <a:off x="255991" y="-118"/>
            <a:ext cx="2251347" cy="1043408"/>
            <a:chOff x="3961956" y="4383950"/>
            <a:chExt cx="1160548" cy="548700"/>
          </a:xfrm>
        </p:grpSpPr>
        <p:sp>
          <p:nvSpPr>
            <p:cNvPr id="91" name="Google Shape;91;p54"/>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54"/>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54"/>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 name="Google Shape;94;p5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 name="Google Shape;95;p54"/>
          <p:cNvGrpSpPr/>
          <p:nvPr/>
        </p:nvGrpSpPr>
        <p:grpSpPr>
          <a:xfrm>
            <a:off x="34934" y="4522125"/>
            <a:ext cx="1593305" cy="617072"/>
            <a:chOff x="6917201" y="0"/>
            <a:chExt cx="2227776" cy="863400"/>
          </a:xfrm>
        </p:grpSpPr>
        <p:sp>
          <p:nvSpPr>
            <p:cNvPr id="96" name="Google Shape;96;p54"/>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54"/>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54"/>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 name="Google Shape;99;p54"/>
          <p:cNvGrpSpPr/>
          <p:nvPr/>
        </p:nvGrpSpPr>
        <p:grpSpPr>
          <a:xfrm>
            <a:off x="5886353" y="1243"/>
            <a:ext cx="3257454" cy="1261514"/>
            <a:chOff x="6917201" y="0"/>
            <a:chExt cx="2227776" cy="863400"/>
          </a:xfrm>
        </p:grpSpPr>
        <p:sp>
          <p:nvSpPr>
            <p:cNvPr id="100" name="Google Shape;100;p54"/>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54"/>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54"/>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 name="Google Shape;103;p54"/>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04" name="Google Shape;104;p5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7" name="Google Shape;7;p45"/>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8" name="Google Shape;8;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8.png"/><Relationship Id="rId6"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6.png"/><Relationship Id="rId6" Type="http://schemas.openxmlformats.org/officeDocument/2006/relationships/image" Target="../media/image31.png"/><Relationship Id="rId7"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6.png"/><Relationship Id="rId5"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9.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image" Target="../media/image12.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 Id="rId4" Type="http://schemas.openxmlformats.org/officeDocument/2006/relationships/image" Target="../media/image35.png"/><Relationship Id="rId5" Type="http://schemas.openxmlformats.org/officeDocument/2006/relationships/image" Target="../media/image37.png"/><Relationship Id="rId6" Type="http://schemas.openxmlformats.org/officeDocument/2006/relationships/image" Target="../media/image47.png"/><Relationship Id="rId7"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49.png"/><Relationship Id="rId5" Type="http://schemas.openxmlformats.org/officeDocument/2006/relationships/image" Target="../media/image25.png"/><Relationship Id="rId6" Type="http://schemas.openxmlformats.org/officeDocument/2006/relationships/image" Target="../media/image54.png"/><Relationship Id="rId7"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5.png"/><Relationship Id="rId4" Type="http://schemas.openxmlformats.org/officeDocument/2006/relationships/image" Target="../media/image52.png"/><Relationship Id="rId5" Type="http://schemas.openxmlformats.org/officeDocument/2006/relationships/image" Target="../media/image16.png"/><Relationship Id="rId6" Type="http://schemas.openxmlformats.org/officeDocument/2006/relationships/image" Target="../media/image46.png"/><Relationship Id="rId7"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
          <p:cNvSpPr txBox="1"/>
          <p:nvPr>
            <p:ph type="title"/>
          </p:nvPr>
        </p:nvSpPr>
        <p:spPr>
          <a:xfrm>
            <a:off x="904800" y="1359950"/>
            <a:ext cx="7334400" cy="280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3000"/>
              <a:buNone/>
            </a:pPr>
            <a:r>
              <a:rPr lang="fr"/>
              <a:t>Quels sont les facteurs de risque organisationnels ou intrinsèques au protocole, associés à un risque d’arrêt prématuré des essais cliniques de Phase 2 dans les maladies Rares ?</a:t>
            </a:r>
            <a:endParaRPr/>
          </a:p>
        </p:txBody>
      </p:sp>
      <p:sp>
        <p:nvSpPr>
          <p:cNvPr id="129" name="Google Shape;129;p1"/>
          <p:cNvSpPr txBox="1"/>
          <p:nvPr>
            <p:ph idx="1" type="body"/>
          </p:nvPr>
        </p:nvSpPr>
        <p:spPr>
          <a:xfrm>
            <a:off x="288758" y="4162550"/>
            <a:ext cx="8325853" cy="21198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rPr b="1" lang="fr"/>
              <a:t>SCHAEFER Yves – Thèse pour l’obtention du Diplôme d’Etat de </a:t>
            </a:r>
            <a:endParaRPr/>
          </a:p>
          <a:p>
            <a:pPr indent="0" lvl="0" marL="0" rtl="0" algn="ctr">
              <a:lnSpc>
                <a:spcPct val="115000"/>
              </a:lnSpc>
              <a:spcBef>
                <a:spcPts val="1200"/>
              </a:spcBef>
              <a:spcAft>
                <a:spcPts val="1200"/>
              </a:spcAft>
              <a:buSzPts val="1300"/>
              <a:buNone/>
            </a:pPr>
            <a:r>
              <a:rPr b="1" lang="fr"/>
              <a:t>DOCTEUR EN PHARMACIE spécialité industrie et recherche - Université Paris Cité 16 décembre 2024</a:t>
            </a:r>
            <a:endParaRPr/>
          </a:p>
        </p:txBody>
      </p:sp>
      <p:pic>
        <p:nvPicPr>
          <p:cNvPr id="130" name="Google Shape;130;p1"/>
          <p:cNvPicPr preferRelativeResize="0"/>
          <p:nvPr/>
        </p:nvPicPr>
        <p:blipFill rotWithShape="1">
          <a:blip r:embed="rId3">
            <a:alphaModFix/>
          </a:blip>
          <a:srcRect b="0" l="0" r="0" t="0"/>
          <a:stretch/>
        </p:blipFill>
        <p:spPr>
          <a:xfrm>
            <a:off x="6075975" y="209538"/>
            <a:ext cx="2829900" cy="1076325"/>
          </a:xfrm>
          <a:prstGeom prst="rect">
            <a:avLst/>
          </a:prstGeom>
          <a:noFill/>
          <a:ln>
            <a:noFill/>
          </a:ln>
        </p:spPr>
      </p:pic>
      <p:pic>
        <p:nvPicPr>
          <p:cNvPr id="131" name="Google Shape;131;p1"/>
          <p:cNvPicPr preferRelativeResize="0"/>
          <p:nvPr/>
        </p:nvPicPr>
        <p:blipFill rotWithShape="1">
          <a:blip r:embed="rId4">
            <a:alphaModFix/>
          </a:blip>
          <a:srcRect b="0" l="0" r="0" t="0"/>
          <a:stretch/>
        </p:blipFill>
        <p:spPr>
          <a:xfrm>
            <a:off x="238125" y="209550"/>
            <a:ext cx="1238250" cy="1238250"/>
          </a:xfrm>
          <a:prstGeom prst="rect">
            <a:avLst/>
          </a:prstGeom>
          <a:noFill/>
          <a:ln>
            <a:noFill/>
          </a:ln>
        </p:spPr>
      </p:pic>
      <p:sp>
        <p:nvSpPr>
          <p:cNvPr id="132" name="Google Shape;132;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1"/>
          <p:cNvSpPr txBox="1"/>
          <p:nvPr>
            <p:ph type="title"/>
          </p:nvPr>
        </p:nvSpPr>
        <p:spPr>
          <a:xfrm>
            <a:off x="819150" y="44174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RÉSULTATS</a:t>
            </a:r>
            <a:endParaRPr/>
          </a:p>
        </p:txBody>
      </p:sp>
      <p:sp>
        <p:nvSpPr>
          <p:cNvPr id="221" name="Google Shape;221;p11"/>
          <p:cNvSpPr txBox="1"/>
          <p:nvPr>
            <p:ph idx="1" type="body"/>
          </p:nvPr>
        </p:nvSpPr>
        <p:spPr>
          <a:xfrm>
            <a:off x="819150" y="1295400"/>
            <a:ext cx="7505700" cy="2552700"/>
          </a:xfrm>
          <a:prstGeom prst="rect">
            <a:avLst/>
          </a:prstGeom>
          <a:noFill/>
          <a:ln>
            <a:noFill/>
          </a:ln>
        </p:spPr>
        <p:txBody>
          <a:bodyPr anchorCtr="0" anchor="t" bIns="91425" lIns="91425" spcFirstLastPara="1" rIns="91425" wrap="square" tIns="91425">
            <a:noAutofit/>
          </a:bodyPr>
          <a:lstStyle/>
          <a:p>
            <a:pPr indent="-285750" lvl="1" marL="742950" rtl="0" algn="l">
              <a:lnSpc>
                <a:spcPct val="115000"/>
              </a:lnSpc>
              <a:spcBef>
                <a:spcPts val="1200"/>
              </a:spcBef>
              <a:spcAft>
                <a:spcPts val="0"/>
              </a:spcAft>
              <a:buSzPts val="1100"/>
              <a:buChar char="○"/>
            </a:pPr>
            <a:r>
              <a:rPr b="1" lang="fr" sz="1800"/>
              <a:t>Comprendre comment lire les Summary plots et barplots SHAP</a:t>
            </a:r>
            <a:endParaRPr/>
          </a:p>
          <a:p>
            <a:pPr indent="-285750" lvl="1" marL="742950" rtl="0" algn="l">
              <a:lnSpc>
                <a:spcPct val="115000"/>
              </a:lnSpc>
              <a:spcBef>
                <a:spcPts val="2400"/>
              </a:spcBef>
              <a:spcAft>
                <a:spcPts val="0"/>
              </a:spcAft>
              <a:buSzPts val="1100"/>
              <a:buChar char="○"/>
            </a:pPr>
            <a:r>
              <a:rPr b="1" lang="fr" sz="1800"/>
              <a:t>Visualisation de l’interprétation locale et globale des variables par catégories</a:t>
            </a:r>
            <a:endParaRPr/>
          </a:p>
          <a:p>
            <a:pPr indent="-285750" lvl="1" marL="742950" rtl="0" algn="l">
              <a:lnSpc>
                <a:spcPct val="115000"/>
              </a:lnSpc>
              <a:spcBef>
                <a:spcPts val="2400"/>
              </a:spcBef>
              <a:spcAft>
                <a:spcPts val="1200"/>
              </a:spcAft>
              <a:buSzPts val="1100"/>
              <a:buChar char="○"/>
            </a:pPr>
            <a:r>
              <a:rPr b="1" lang="fr" sz="1800"/>
              <a:t>Visualisation globale des variables ayant le plus d’impact toutes catégories confondues</a:t>
            </a:r>
            <a:endParaRPr/>
          </a:p>
        </p:txBody>
      </p:sp>
      <p:sp>
        <p:nvSpPr>
          <p:cNvPr id="222" name="Google Shape;222;p1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223" name="Google Shape;223;p11"/>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descr="A group of arrows pointing to different directions&#10;&#10;Description automatically generated" id="224" name="Google Shape;224;p11"/>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0" st="0"/>
                                            </p:txEl>
                                          </p:spTgt>
                                        </p:tgtEl>
                                        <p:attrNameLst>
                                          <p:attrName>style.visibility</p:attrName>
                                        </p:attrNameLst>
                                      </p:cBhvr>
                                      <p:to>
                                        <p:strVal val="visible"/>
                                      </p:to>
                                    </p:set>
                                    <p:animEffect filter="fade" transition="in">
                                      <p:cBhvr>
                                        <p:cTn dur="500"/>
                                        <p:tgtEl>
                                          <p:spTgt spid="2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1" st="1"/>
                                            </p:txEl>
                                          </p:spTgt>
                                        </p:tgtEl>
                                        <p:attrNameLst>
                                          <p:attrName>style.visibility</p:attrName>
                                        </p:attrNameLst>
                                      </p:cBhvr>
                                      <p:to>
                                        <p:strVal val="visible"/>
                                      </p:to>
                                    </p:set>
                                    <p:animEffect filter="fade" transition="in">
                                      <p:cBhvr>
                                        <p:cTn dur="500"/>
                                        <p:tgtEl>
                                          <p:spTgt spid="2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xEl>
                                              <p:pRg end="2" st="2"/>
                                            </p:txEl>
                                          </p:spTgt>
                                        </p:tgtEl>
                                        <p:attrNameLst>
                                          <p:attrName>style.visibility</p:attrName>
                                        </p:attrNameLst>
                                      </p:cBhvr>
                                      <p:to>
                                        <p:strVal val="visible"/>
                                      </p:to>
                                    </p:set>
                                    <p:animEffect filter="fade" transition="in">
                                      <p:cBhvr>
                                        <p:cTn dur="500"/>
                                        <p:tgtEl>
                                          <p:spTgt spid="2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12"/>
          <p:cNvSpPr txBox="1"/>
          <p:nvPr>
            <p:ph type="title"/>
          </p:nvPr>
        </p:nvSpPr>
        <p:spPr>
          <a:xfrm>
            <a:off x="819150" y="487471"/>
            <a:ext cx="750570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SHAP : Interprétation de l’impact individuel de chaque variable sur la prédiction finale</a:t>
            </a:r>
            <a:endParaRPr/>
          </a:p>
        </p:txBody>
      </p:sp>
      <p:sp>
        <p:nvSpPr>
          <p:cNvPr id="230" name="Google Shape;230;p1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231" name="Google Shape;231;p12"/>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32" name="Google Shape;232;p12"/>
          <p:cNvSpPr txBox="1"/>
          <p:nvPr>
            <p:ph idx="1" type="body"/>
          </p:nvPr>
        </p:nvSpPr>
        <p:spPr>
          <a:xfrm>
            <a:off x="819150" y="1442071"/>
            <a:ext cx="7505700" cy="1507385"/>
          </a:xfrm>
          <a:prstGeom prst="rect">
            <a:avLst/>
          </a:prstGeom>
          <a:noFill/>
          <a:ln>
            <a:noFill/>
          </a:ln>
        </p:spPr>
        <p:txBody>
          <a:bodyPr anchorCtr="0" anchor="t" bIns="91425" lIns="91425" spcFirstLastPara="1" rIns="91425" wrap="square" tIns="91425">
            <a:normAutofit fontScale="92500" lnSpcReduction="10000"/>
          </a:bodyPr>
          <a:lstStyle/>
          <a:p>
            <a:pPr indent="-317182" lvl="0" marL="457200" rtl="0" algn="l">
              <a:lnSpc>
                <a:spcPct val="115000"/>
              </a:lnSpc>
              <a:spcBef>
                <a:spcPts val="1200"/>
              </a:spcBef>
              <a:spcAft>
                <a:spcPts val="0"/>
              </a:spcAft>
              <a:buClr>
                <a:srgbClr val="000000"/>
              </a:buClr>
              <a:buSzPct val="108108"/>
              <a:buFont typeface="Arial"/>
              <a:buChar char="●"/>
            </a:pPr>
            <a:r>
              <a:rPr b="1" lang="fr" sz="1800">
                <a:solidFill>
                  <a:srgbClr val="000000"/>
                </a:solidFill>
                <a:latin typeface="Arial"/>
                <a:ea typeface="Arial"/>
                <a:cs typeface="Arial"/>
                <a:sym typeface="Arial"/>
              </a:rPr>
              <a:t>Le problème des modèles de prédiction</a:t>
            </a:r>
            <a:endParaRPr/>
          </a:p>
          <a:p>
            <a:pPr indent="0" lvl="1" marL="597218" rtl="0" algn="l">
              <a:lnSpc>
                <a:spcPct val="115000"/>
              </a:lnSpc>
              <a:spcBef>
                <a:spcPts val="0"/>
              </a:spcBef>
              <a:spcAft>
                <a:spcPts val="0"/>
              </a:spcAft>
              <a:buClr>
                <a:srgbClr val="000000"/>
              </a:buClr>
              <a:buSzPct val="108108"/>
              <a:buNone/>
            </a:pPr>
            <a:r>
              <a:rPr lang="fr" sz="1800">
                <a:solidFill>
                  <a:srgbClr val="000000"/>
                </a:solidFill>
                <a:latin typeface="Arial"/>
                <a:ea typeface="Arial"/>
                <a:cs typeface="Arial"/>
                <a:sym typeface="Arial"/>
              </a:rPr>
              <a:t>-	Boîte noire : pourquoi notre modèle donne ce résultat?</a:t>
            </a:r>
            <a:endParaRPr/>
          </a:p>
          <a:p>
            <a:pPr indent="0" lvl="1" marL="597218" rtl="0" algn="l">
              <a:lnSpc>
                <a:spcPct val="115000"/>
              </a:lnSpc>
              <a:spcBef>
                <a:spcPts val="0"/>
              </a:spcBef>
              <a:spcAft>
                <a:spcPts val="0"/>
              </a:spcAft>
              <a:buClr>
                <a:srgbClr val="000000"/>
              </a:buClr>
              <a:buSzPct val="108108"/>
              <a:buNone/>
            </a:pPr>
            <a:r>
              <a:rPr lang="fr" sz="1800">
                <a:solidFill>
                  <a:srgbClr val="000000"/>
                </a:solidFill>
                <a:latin typeface="Arial"/>
                <a:ea typeface="Arial"/>
                <a:cs typeface="Arial"/>
                <a:sym typeface="Arial"/>
              </a:rPr>
              <a:t>-	Comment savoir parmi toutes nos variables, lesquelles sont des facteurs de risque?</a:t>
            </a:r>
            <a:endParaRPr sz="1600">
              <a:solidFill>
                <a:srgbClr val="000000"/>
              </a:solidFill>
              <a:latin typeface="Arial"/>
              <a:ea typeface="Arial"/>
              <a:cs typeface="Arial"/>
              <a:sym typeface="Arial"/>
            </a:endParaRPr>
          </a:p>
        </p:txBody>
      </p:sp>
      <p:pic>
        <p:nvPicPr>
          <p:cNvPr descr="A group of arrows pointing to different directions&#10;&#10;Description automatically generated" id="233" name="Google Shape;233;p12"/>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234" name="Google Shape;234;p12"/>
          <p:cNvSpPr txBox="1"/>
          <p:nvPr/>
        </p:nvSpPr>
        <p:spPr>
          <a:xfrm>
            <a:off x="885034" y="2998412"/>
            <a:ext cx="7505700" cy="3028500"/>
          </a:xfrm>
          <a:prstGeom prst="rect">
            <a:avLst/>
          </a:prstGeom>
          <a:noFill/>
          <a:ln>
            <a:noFill/>
          </a:ln>
        </p:spPr>
        <p:txBody>
          <a:bodyPr anchorCtr="0" anchor="t" bIns="91425" lIns="91425" spcFirstLastPara="1" rIns="91425" wrap="square" tIns="91425">
            <a:normAutofit/>
          </a:bodyPr>
          <a:lstStyle/>
          <a:p>
            <a:pPr indent="-317182" lvl="0" marL="457200" marR="0" rtl="0" algn="l">
              <a:lnSpc>
                <a:spcPct val="115000"/>
              </a:lnSpc>
              <a:spcBef>
                <a:spcPts val="0"/>
              </a:spcBef>
              <a:spcAft>
                <a:spcPts val="0"/>
              </a:spcAft>
              <a:buClr>
                <a:srgbClr val="000000"/>
              </a:buClr>
              <a:buSzPts val="1800"/>
              <a:buFont typeface="Arial"/>
              <a:buChar char="●"/>
            </a:pPr>
            <a:r>
              <a:rPr b="1" i="0" lang="fr" sz="1800" u="none" cap="none" strike="noStrike">
                <a:solidFill>
                  <a:srgbClr val="000000"/>
                </a:solidFill>
                <a:latin typeface="Arial"/>
                <a:ea typeface="Arial"/>
                <a:cs typeface="Arial"/>
                <a:sym typeface="Arial"/>
              </a:rPr>
              <a:t>SHAP (SHapley Additive exPlanations) </a:t>
            </a:r>
            <a:endParaRPr b="0" i="0" sz="1400" u="none" cap="none" strike="noStrike">
              <a:solidFill>
                <a:srgbClr val="000000"/>
              </a:solidFill>
              <a:latin typeface="Arial"/>
              <a:ea typeface="Arial"/>
              <a:cs typeface="Arial"/>
              <a:sym typeface="Arial"/>
            </a:endParaRPr>
          </a:p>
          <a:p>
            <a:pPr indent="0" lvl="1" marL="597218" marR="0" rtl="0" algn="l">
              <a:lnSpc>
                <a:spcPct val="115000"/>
              </a:lnSpc>
              <a:spcBef>
                <a:spcPts val="0"/>
              </a:spcBef>
              <a:spcAft>
                <a:spcPts val="0"/>
              </a:spcAft>
              <a:buNone/>
            </a:pPr>
            <a:r>
              <a:rPr b="0" i="0" lang="fr" sz="1600" u="none" cap="none" strike="noStrike">
                <a:solidFill>
                  <a:srgbClr val="000000"/>
                </a:solidFill>
                <a:latin typeface="Arial"/>
                <a:ea typeface="Arial"/>
                <a:cs typeface="Arial"/>
                <a:sym typeface="Arial"/>
              </a:rPr>
              <a:t>-	Visualisation du raisonnement du modèle</a:t>
            </a:r>
            <a:endParaRPr b="0" i="0" sz="1400" u="none" cap="none" strike="noStrike">
              <a:solidFill>
                <a:srgbClr val="000000"/>
              </a:solidFill>
              <a:latin typeface="Arial"/>
              <a:ea typeface="Arial"/>
              <a:cs typeface="Arial"/>
              <a:sym typeface="Arial"/>
            </a:endParaRPr>
          </a:p>
          <a:p>
            <a:pPr indent="0" lvl="1" marL="597218" marR="0" rtl="0" algn="l">
              <a:lnSpc>
                <a:spcPct val="115000"/>
              </a:lnSpc>
              <a:spcBef>
                <a:spcPts val="0"/>
              </a:spcBef>
              <a:spcAft>
                <a:spcPts val="0"/>
              </a:spcAft>
              <a:buNone/>
            </a:pPr>
            <a:r>
              <a:rPr b="0" i="0" lang="fr" sz="1600" u="none" cap="none" strike="noStrike">
                <a:solidFill>
                  <a:srgbClr val="000000"/>
                </a:solidFill>
                <a:latin typeface="Arial"/>
                <a:ea typeface="Arial"/>
                <a:cs typeface="Arial"/>
                <a:sym typeface="Arial"/>
              </a:rPr>
              <a:t>-	Classification de la magnitude de l’impact des variables entre elles</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40" name="Google Shape;240;p13"/>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241" name="Google Shape;241;p13"/>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42" name="Google Shape;242;p13"/>
          <p:cNvSpPr txBox="1"/>
          <p:nvPr>
            <p:ph type="title"/>
          </p:nvPr>
        </p:nvSpPr>
        <p:spPr>
          <a:xfrm>
            <a:off x="298970" y="353409"/>
            <a:ext cx="8142170"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Comprendre les Summary plots &amp; barplots SHAP</a:t>
            </a:r>
            <a:endParaRPr/>
          </a:p>
        </p:txBody>
      </p:sp>
      <p:sp>
        <p:nvSpPr>
          <p:cNvPr id="243" name="Google Shape;243;p13"/>
          <p:cNvSpPr txBox="1"/>
          <p:nvPr>
            <p:ph idx="1" type="body"/>
          </p:nvPr>
        </p:nvSpPr>
        <p:spPr>
          <a:xfrm>
            <a:off x="4694153" y="842900"/>
            <a:ext cx="4150877" cy="2181505"/>
          </a:xfrm>
          <a:prstGeom prst="rect">
            <a:avLst/>
          </a:prstGeom>
          <a:noFill/>
          <a:ln>
            <a:noFill/>
          </a:ln>
        </p:spPr>
        <p:txBody>
          <a:bodyPr anchorCtr="0" anchor="t" bIns="91425" lIns="91425" spcFirstLastPara="1" rIns="91425" wrap="square" tIns="91425">
            <a:noAutofit/>
          </a:bodyPr>
          <a:lstStyle/>
          <a:p>
            <a:pPr indent="0" lvl="0" marL="140018" rtl="0" algn="l">
              <a:lnSpc>
                <a:spcPct val="115000"/>
              </a:lnSpc>
              <a:spcBef>
                <a:spcPts val="1200"/>
              </a:spcBef>
              <a:spcAft>
                <a:spcPts val="0"/>
              </a:spcAft>
              <a:buClr>
                <a:srgbClr val="000000"/>
              </a:buClr>
              <a:buSzPts val="1200"/>
              <a:buNone/>
            </a:pPr>
            <a:r>
              <a:rPr b="1" lang="fr" sz="1200">
                <a:solidFill>
                  <a:srgbClr val="000000"/>
                </a:solidFill>
                <a:latin typeface="Arial"/>
                <a:ea typeface="Arial"/>
                <a:cs typeface="Arial"/>
                <a:sym typeface="Arial"/>
              </a:rPr>
              <a:t>Summary plot </a:t>
            </a:r>
            <a:br>
              <a:rPr b="1" lang="fr" sz="1200">
                <a:solidFill>
                  <a:srgbClr val="000000"/>
                </a:solidFill>
                <a:latin typeface="Arial"/>
                <a:ea typeface="Arial"/>
                <a:cs typeface="Arial"/>
                <a:sym typeface="Arial"/>
              </a:rPr>
            </a:br>
            <a:r>
              <a:rPr lang="fr" sz="1200">
                <a:solidFill>
                  <a:srgbClr val="000000"/>
                </a:solidFill>
                <a:latin typeface="Arial"/>
                <a:ea typeface="Arial"/>
                <a:cs typeface="Arial"/>
                <a:sym typeface="Arial"/>
              </a:rPr>
              <a:t>Comment une prédiction individuelle a été calculée ?</a:t>
            </a:r>
            <a:br>
              <a:rPr b="1" lang="fr" sz="1600"/>
            </a:br>
            <a:r>
              <a:rPr b="1" lang="fr" sz="1200">
                <a:solidFill>
                  <a:srgbClr val="000000"/>
                </a:solidFill>
                <a:latin typeface="Arial"/>
                <a:ea typeface="Arial"/>
                <a:cs typeface="Arial"/>
                <a:sym typeface="Arial"/>
              </a:rPr>
              <a:t> </a:t>
            </a:r>
            <a:endParaRPr/>
          </a:p>
          <a:p>
            <a:pPr indent="0" lvl="0" marL="140018" rtl="0" algn="l">
              <a:lnSpc>
                <a:spcPct val="100000"/>
              </a:lnSpc>
              <a:spcBef>
                <a:spcPts val="1200"/>
              </a:spcBef>
              <a:spcAft>
                <a:spcPts val="0"/>
              </a:spcAft>
              <a:buClr>
                <a:srgbClr val="000000"/>
              </a:buClr>
              <a:buSzPts val="1200"/>
              <a:buNone/>
            </a:pPr>
            <a:r>
              <a:rPr b="1" lang="fr" sz="1200" u="sng">
                <a:solidFill>
                  <a:srgbClr val="000000"/>
                </a:solidFill>
                <a:latin typeface="Arial"/>
                <a:ea typeface="Arial"/>
                <a:cs typeface="Arial"/>
                <a:sym typeface="Arial"/>
              </a:rPr>
              <a:t>Chaque point représente une étude:</a:t>
            </a:r>
            <a:br>
              <a:rPr lang="fr" sz="1200">
                <a:solidFill>
                  <a:srgbClr val="000000"/>
                </a:solidFill>
                <a:latin typeface="Arial"/>
                <a:ea typeface="Arial"/>
                <a:cs typeface="Arial"/>
                <a:sym typeface="Arial"/>
              </a:rPr>
            </a:br>
            <a:r>
              <a:rPr lang="fr" sz="1200">
                <a:solidFill>
                  <a:srgbClr val="000000"/>
                </a:solidFill>
                <a:latin typeface="Arial"/>
                <a:ea typeface="Arial"/>
                <a:cs typeface="Arial"/>
                <a:sym typeface="Arial"/>
              </a:rPr>
              <a:t>     🡪 Rouge pour les valeurs binaires 1</a:t>
            </a:r>
            <a:br>
              <a:rPr lang="fr" sz="1200">
                <a:solidFill>
                  <a:srgbClr val="000000"/>
                </a:solidFill>
                <a:latin typeface="Arial"/>
                <a:ea typeface="Arial"/>
                <a:cs typeface="Arial"/>
                <a:sym typeface="Arial"/>
              </a:rPr>
            </a:br>
            <a:r>
              <a:rPr lang="fr" sz="1050">
                <a:solidFill>
                  <a:srgbClr val="000000"/>
                </a:solidFill>
                <a:latin typeface="Arial"/>
                <a:ea typeface="Arial"/>
                <a:cs typeface="Arial"/>
                <a:sym typeface="Arial"/>
              </a:rPr>
              <a:t>	</a:t>
            </a:r>
            <a:r>
              <a:rPr i="1" lang="fr" sz="1050">
                <a:solidFill>
                  <a:srgbClr val="000000"/>
                </a:solidFill>
                <a:latin typeface="Arial"/>
                <a:ea typeface="Arial"/>
                <a:cs typeface="Arial"/>
                <a:sym typeface="Arial"/>
              </a:rPr>
              <a:t>i.e : l’étude en rouge est multi-phase 1/2</a:t>
            </a:r>
            <a:br>
              <a:rPr lang="fr" sz="1200">
                <a:solidFill>
                  <a:srgbClr val="000000"/>
                </a:solidFill>
                <a:latin typeface="Arial"/>
                <a:ea typeface="Arial"/>
                <a:cs typeface="Arial"/>
                <a:sym typeface="Arial"/>
              </a:rPr>
            </a:br>
            <a:r>
              <a:rPr lang="fr" sz="1200">
                <a:solidFill>
                  <a:srgbClr val="000000"/>
                </a:solidFill>
                <a:latin typeface="Arial"/>
                <a:ea typeface="Arial"/>
                <a:cs typeface="Arial"/>
                <a:sym typeface="Arial"/>
              </a:rPr>
              <a:t>     🡪 Bleu pour les valeurs binaires 0</a:t>
            </a:r>
            <a:br>
              <a:rPr lang="fr" sz="1200">
                <a:solidFill>
                  <a:srgbClr val="000000"/>
                </a:solidFill>
                <a:latin typeface="Arial"/>
                <a:ea typeface="Arial"/>
                <a:cs typeface="Arial"/>
                <a:sym typeface="Arial"/>
              </a:rPr>
            </a:br>
            <a:r>
              <a:rPr lang="fr" sz="1200">
                <a:solidFill>
                  <a:srgbClr val="000000"/>
                </a:solidFill>
                <a:latin typeface="Arial"/>
                <a:ea typeface="Arial"/>
                <a:cs typeface="Arial"/>
                <a:sym typeface="Arial"/>
              </a:rPr>
              <a:t>	</a:t>
            </a:r>
            <a:r>
              <a:rPr i="1" lang="fr" sz="1050">
                <a:solidFill>
                  <a:srgbClr val="000000"/>
                </a:solidFill>
                <a:latin typeface="Arial"/>
                <a:ea typeface="Arial"/>
                <a:cs typeface="Arial"/>
                <a:sym typeface="Arial"/>
              </a:rPr>
              <a:t>i.e : l’étude en bleu n’est pas multi-phase 1/2</a:t>
            </a:r>
            <a:br>
              <a:rPr lang="fr" sz="1200">
                <a:solidFill>
                  <a:srgbClr val="000000"/>
                </a:solidFill>
                <a:latin typeface="Arial"/>
                <a:ea typeface="Arial"/>
                <a:cs typeface="Arial"/>
                <a:sym typeface="Arial"/>
              </a:rPr>
            </a:br>
            <a:r>
              <a:rPr lang="fr" sz="1200">
                <a:solidFill>
                  <a:srgbClr val="000000"/>
                </a:solidFill>
                <a:latin typeface="Arial"/>
                <a:ea typeface="Arial"/>
                <a:cs typeface="Arial"/>
                <a:sym typeface="Arial"/>
              </a:rPr>
              <a:t>    </a:t>
            </a:r>
            <a:r>
              <a:rPr b="1" lang="fr" sz="1200" u="sng">
                <a:solidFill>
                  <a:srgbClr val="000000"/>
                </a:solidFill>
                <a:latin typeface="Arial"/>
                <a:ea typeface="Arial"/>
                <a:cs typeface="Arial"/>
                <a:sym typeface="Arial"/>
              </a:rPr>
              <a:t>Axe horizontal :</a:t>
            </a:r>
            <a:br>
              <a:rPr lang="fr" sz="1200" u="sng">
                <a:solidFill>
                  <a:srgbClr val="000000"/>
                </a:solidFill>
                <a:latin typeface="Arial"/>
                <a:ea typeface="Arial"/>
                <a:cs typeface="Arial"/>
                <a:sym typeface="Arial"/>
              </a:rPr>
            </a:br>
            <a:r>
              <a:rPr lang="fr" sz="1200">
                <a:solidFill>
                  <a:srgbClr val="000000"/>
                </a:solidFill>
                <a:latin typeface="Arial"/>
                <a:ea typeface="Arial"/>
                <a:cs typeface="Arial"/>
                <a:sym typeface="Arial"/>
              </a:rPr>
              <a:t>     🡪 SHAP → ∞  = Facteur de risque d’arrêt prématuré</a:t>
            </a:r>
            <a:br>
              <a:rPr lang="fr" sz="1200">
                <a:solidFill>
                  <a:srgbClr val="000000"/>
                </a:solidFill>
                <a:latin typeface="Arial"/>
                <a:ea typeface="Arial"/>
                <a:cs typeface="Arial"/>
                <a:sym typeface="Arial"/>
              </a:rPr>
            </a:br>
            <a:r>
              <a:rPr lang="fr" sz="1200">
                <a:solidFill>
                  <a:srgbClr val="000000"/>
                </a:solidFill>
                <a:latin typeface="Arial"/>
                <a:ea typeface="Arial"/>
                <a:cs typeface="Arial"/>
                <a:sym typeface="Arial"/>
              </a:rPr>
              <a:t>     🡪 SHAP → -∞ = Facteur protecteur</a:t>
            </a:r>
            <a:endParaRPr/>
          </a:p>
        </p:txBody>
      </p:sp>
      <p:sp>
        <p:nvSpPr>
          <p:cNvPr id="244" name="Google Shape;244;p13"/>
          <p:cNvSpPr txBox="1"/>
          <p:nvPr/>
        </p:nvSpPr>
        <p:spPr>
          <a:xfrm>
            <a:off x="421123" y="3097960"/>
            <a:ext cx="8142300" cy="1912800"/>
          </a:xfrm>
          <a:prstGeom prst="rect">
            <a:avLst/>
          </a:prstGeom>
          <a:noFill/>
          <a:ln>
            <a:noFill/>
          </a:ln>
        </p:spPr>
        <p:txBody>
          <a:bodyPr anchorCtr="0" anchor="t" bIns="91425" lIns="91425" spcFirstLastPara="1" rIns="91425" wrap="square" tIns="91425">
            <a:noAutofit/>
          </a:bodyPr>
          <a:lstStyle/>
          <a:p>
            <a:pPr indent="0" lvl="0" marL="140018" marR="0" rtl="0" algn="l">
              <a:lnSpc>
                <a:spcPct val="115000"/>
              </a:lnSpc>
              <a:spcBef>
                <a:spcPts val="1200"/>
              </a:spcBef>
              <a:spcAft>
                <a:spcPts val="0"/>
              </a:spcAft>
              <a:buClr>
                <a:srgbClr val="000000"/>
              </a:buClr>
              <a:buSzPts val="1200"/>
              <a:buFont typeface="Calibri"/>
              <a:buNone/>
            </a:pPr>
            <a:r>
              <a:rPr b="0" i="1" lang="fr" sz="1200" u="sng" cap="none" strike="noStrike">
                <a:solidFill>
                  <a:srgbClr val="000000"/>
                </a:solidFill>
                <a:latin typeface="Arial"/>
                <a:ea typeface="Arial"/>
                <a:cs typeface="Arial"/>
                <a:sym typeface="Arial"/>
              </a:rPr>
              <a:t>Exemple :</a:t>
            </a:r>
            <a:endParaRPr b="0" i="0" sz="1400" u="none" cap="none" strike="noStrike">
              <a:solidFill>
                <a:srgbClr val="000000"/>
              </a:solidFill>
              <a:latin typeface="Arial"/>
              <a:ea typeface="Arial"/>
              <a:cs typeface="Arial"/>
              <a:sym typeface="Arial"/>
            </a:endParaRPr>
          </a:p>
          <a:p>
            <a:pPr indent="-171450" lvl="0" marL="311468" marR="0" rtl="0" algn="l">
              <a:lnSpc>
                <a:spcPct val="115000"/>
              </a:lnSpc>
              <a:spcBef>
                <a:spcPts val="1200"/>
              </a:spcBef>
              <a:spcAft>
                <a:spcPts val="0"/>
              </a:spcAft>
              <a:buClr>
                <a:srgbClr val="000000"/>
              </a:buClr>
              <a:buSzPts val="1200"/>
              <a:buFont typeface="Calibri"/>
              <a:buChar char="●"/>
            </a:pPr>
            <a:r>
              <a:rPr b="0" i="1" lang="fr" sz="1200" u="none" cap="none" strike="noStrike">
                <a:solidFill>
                  <a:srgbClr val="000000"/>
                </a:solidFill>
                <a:latin typeface="Arial"/>
                <a:ea typeface="Arial"/>
                <a:cs typeface="Arial"/>
                <a:sym typeface="Arial"/>
              </a:rPr>
              <a:t>La majorité des études ne sont pas multi-phases 1/2 </a:t>
            </a:r>
            <a:r>
              <a:rPr b="0" i="0" lang="fr" sz="1200" u="none" cap="none" strike="noStrike">
                <a:solidFill>
                  <a:srgbClr val="000000"/>
                </a:solidFill>
                <a:latin typeface="Arial"/>
                <a:ea typeface="Arial"/>
                <a:cs typeface="Arial"/>
                <a:sym typeface="Arial"/>
              </a:rPr>
              <a:t>🡪 agrégation de points bleus proche de SHAP = 0 donc peu d’impact</a:t>
            </a:r>
            <a:r>
              <a:rPr b="0" i="1" lang="fr" sz="1200" u="none" cap="none" strike="noStrike">
                <a:solidFill>
                  <a:srgbClr val="000000"/>
                </a:solidFill>
                <a:latin typeface="Arial"/>
                <a:ea typeface="Arial"/>
                <a:cs typeface="Arial"/>
                <a:sym typeface="Arial"/>
              </a:rPr>
              <a:t> </a:t>
            </a:r>
            <a:r>
              <a:rPr b="0" i="0" lang="fr" sz="1200" u="none" cap="none" strike="noStrike">
                <a:solidFill>
                  <a:srgbClr val="000000"/>
                </a:solidFill>
                <a:latin typeface="Arial"/>
                <a:ea typeface="Arial"/>
                <a:cs typeface="Arial"/>
                <a:sym typeface="Arial"/>
              </a:rPr>
              <a:t>si l’étude est uniquement Phase 2</a:t>
            </a:r>
            <a:endParaRPr b="0" i="0" sz="1400" u="none" cap="none" strike="noStrike">
              <a:solidFill>
                <a:srgbClr val="000000"/>
              </a:solidFill>
              <a:latin typeface="Arial"/>
              <a:ea typeface="Arial"/>
              <a:cs typeface="Arial"/>
              <a:sym typeface="Arial"/>
            </a:endParaRPr>
          </a:p>
          <a:p>
            <a:pPr indent="-171450" lvl="0" marL="311468" marR="0" rtl="0" algn="l">
              <a:lnSpc>
                <a:spcPct val="115000"/>
              </a:lnSpc>
              <a:spcBef>
                <a:spcPts val="1200"/>
              </a:spcBef>
              <a:spcAft>
                <a:spcPts val="0"/>
              </a:spcAft>
              <a:buClr>
                <a:srgbClr val="000000"/>
              </a:buClr>
              <a:buSzPts val="1200"/>
              <a:buFont typeface="Calibri"/>
              <a:buChar char="●"/>
            </a:pPr>
            <a:r>
              <a:rPr b="0" i="0" lang="fr" sz="1200" u="none" cap="none" strike="noStrike">
                <a:solidFill>
                  <a:srgbClr val="000000"/>
                </a:solidFill>
                <a:latin typeface="Arial"/>
                <a:ea typeface="Arial"/>
                <a:cs typeface="Arial"/>
                <a:sym typeface="Arial"/>
              </a:rPr>
              <a:t> </a:t>
            </a:r>
            <a:r>
              <a:rPr b="0" i="1" lang="fr" sz="1200" u="none" cap="none" strike="noStrike">
                <a:solidFill>
                  <a:srgbClr val="000000"/>
                </a:solidFill>
                <a:latin typeface="Arial"/>
                <a:ea typeface="Arial"/>
                <a:cs typeface="Arial"/>
                <a:sym typeface="Arial"/>
              </a:rPr>
              <a:t>Cependant les études multi-phases ont un impact plus prononcé</a:t>
            </a:r>
            <a:r>
              <a:rPr b="0" i="0" lang="fr" sz="1200" u="none" cap="none" strike="noStrike">
                <a:solidFill>
                  <a:srgbClr val="000000"/>
                </a:solidFill>
                <a:latin typeface="Arial"/>
                <a:ea typeface="Arial"/>
                <a:cs typeface="Arial"/>
                <a:sym typeface="Arial"/>
              </a:rPr>
              <a:t> 🡪 points rouges qui tendent vers les extrêmes</a:t>
            </a:r>
            <a:endParaRPr b="0" i="0" sz="1400" u="none" cap="none" strike="noStrike">
              <a:solidFill>
                <a:srgbClr val="000000"/>
              </a:solidFill>
              <a:latin typeface="Arial"/>
              <a:ea typeface="Arial"/>
              <a:cs typeface="Arial"/>
              <a:sym typeface="Arial"/>
            </a:endParaRPr>
          </a:p>
          <a:p>
            <a:pPr indent="0" lvl="0" marL="140018" marR="0" rtl="0" algn="l">
              <a:lnSpc>
                <a:spcPct val="115000"/>
              </a:lnSpc>
              <a:spcBef>
                <a:spcPts val="1200"/>
              </a:spcBef>
              <a:spcAft>
                <a:spcPts val="0"/>
              </a:spcAft>
              <a:buClr>
                <a:srgbClr val="000000"/>
              </a:buClr>
              <a:buSzPts val="1200"/>
              <a:buFont typeface="Calibri"/>
              <a:buNone/>
            </a:pPr>
            <a:r>
              <a:rPr b="0" i="1" lang="fr" sz="1200" u="sng" cap="none" strike="noStrike">
                <a:solidFill>
                  <a:srgbClr val="000000"/>
                </a:solidFill>
                <a:latin typeface="Arial"/>
                <a:ea typeface="Arial"/>
                <a:cs typeface="Arial"/>
                <a:sym typeface="Arial"/>
              </a:rPr>
              <a:t>  </a:t>
            </a:r>
            <a:endParaRPr b="0" i="0" sz="1200" u="sng" cap="none" strike="noStrike">
              <a:solidFill>
                <a:srgbClr val="000000"/>
              </a:solidFill>
              <a:latin typeface="Arial"/>
              <a:ea typeface="Arial"/>
              <a:cs typeface="Arial"/>
              <a:sym typeface="Arial"/>
            </a:endParaRPr>
          </a:p>
        </p:txBody>
      </p:sp>
      <p:pic>
        <p:nvPicPr>
          <p:cNvPr id="245" name="Google Shape;245;p13"/>
          <p:cNvPicPr preferRelativeResize="0"/>
          <p:nvPr/>
        </p:nvPicPr>
        <p:blipFill rotWithShape="1">
          <a:blip r:embed="rId4">
            <a:alphaModFix/>
          </a:blip>
          <a:srcRect b="14760" l="0" r="10378" t="0"/>
          <a:stretch/>
        </p:blipFill>
        <p:spPr>
          <a:xfrm>
            <a:off x="241300" y="967594"/>
            <a:ext cx="4330700" cy="21744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animEffect filter="fade" transition="in">
                                      <p:cBhvr>
                                        <p:cTn dur="500"/>
                                        <p:tgtEl>
                                          <p:spTgt spid="2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animEffect filter="fade" transition="in">
                                      <p:cBhvr>
                                        <p:cTn dur="500"/>
                                        <p:tgtEl>
                                          <p:spTgt spid="24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0" st="0"/>
                                            </p:txEl>
                                          </p:spTgt>
                                        </p:tgtEl>
                                        <p:attrNameLst>
                                          <p:attrName>style.visibility</p:attrName>
                                        </p:attrNameLst>
                                      </p:cBhvr>
                                      <p:to>
                                        <p:strVal val="visible"/>
                                      </p:to>
                                    </p:set>
                                    <p:animEffect filter="fade" transition="in">
                                      <p:cBhvr>
                                        <p:cTn dur="500"/>
                                        <p:tgtEl>
                                          <p:spTgt spid="2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1" st="1"/>
                                            </p:txEl>
                                          </p:spTgt>
                                        </p:tgtEl>
                                        <p:attrNameLst>
                                          <p:attrName>style.visibility</p:attrName>
                                        </p:attrNameLst>
                                      </p:cBhvr>
                                      <p:to>
                                        <p:strVal val="visible"/>
                                      </p:to>
                                    </p:set>
                                    <p:animEffect filter="fade" transition="in">
                                      <p:cBhvr>
                                        <p:cTn dur="500"/>
                                        <p:tgtEl>
                                          <p:spTgt spid="2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2" st="2"/>
                                            </p:txEl>
                                          </p:spTgt>
                                        </p:tgtEl>
                                        <p:attrNameLst>
                                          <p:attrName>style.visibility</p:attrName>
                                        </p:attrNameLst>
                                      </p:cBhvr>
                                      <p:to>
                                        <p:strVal val="visible"/>
                                      </p:to>
                                    </p:set>
                                    <p:animEffect filter="fade" transition="in">
                                      <p:cBhvr>
                                        <p:cTn dur="500"/>
                                        <p:tgtEl>
                                          <p:spTgt spid="2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xEl>
                                              <p:pRg end="3" st="3"/>
                                            </p:txEl>
                                          </p:spTgt>
                                        </p:tgtEl>
                                        <p:attrNameLst>
                                          <p:attrName>style.visibility</p:attrName>
                                        </p:attrNameLst>
                                      </p:cBhvr>
                                      <p:to>
                                        <p:strVal val="visible"/>
                                      </p:to>
                                    </p:set>
                                    <p:animEffect filter="fade" transition="in">
                                      <p:cBhvr>
                                        <p:cTn dur="500"/>
                                        <p:tgtEl>
                                          <p:spTgt spid="24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51" name="Google Shape;251;p14"/>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252" name="Google Shape;252;p14"/>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53" name="Google Shape;253;p14"/>
          <p:cNvSpPr txBox="1"/>
          <p:nvPr>
            <p:ph type="title"/>
          </p:nvPr>
        </p:nvSpPr>
        <p:spPr>
          <a:xfrm>
            <a:off x="298970" y="353409"/>
            <a:ext cx="8531131" cy="954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Comprendre les Summary plots &amp; barplots SHAP</a:t>
            </a:r>
            <a:endParaRPr/>
          </a:p>
        </p:txBody>
      </p:sp>
      <p:sp>
        <p:nvSpPr>
          <p:cNvPr id="254" name="Google Shape;254;p14"/>
          <p:cNvSpPr txBox="1"/>
          <p:nvPr/>
        </p:nvSpPr>
        <p:spPr>
          <a:xfrm>
            <a:off x="4788557" y="837041"/>
            <a:ext cx="4150877" cy="1912863"/>
          </a:xfrm>
          <a:prstGeom prst="rect">
            <a:avLst/>
          </a:prstGeom>
          <a:noFill/>
          <a:ln>
            <a:noFill/>
          </a:ln>
        </p:spPr>
        <p:txBody>
          <a:bodyPr anchorCtr="0" anchor="t" bIns="91425" lIns="91425" spcFirstLastPara="1" rIns="91425" wrap="square" tIns="91425">
            <a:noAutofit/>
          </a:bodyPr>
          <a:lstStyle/>
          <a:p>
            <a:pPr indent="0" lvl="0" marL="140018" marR="0" rtl="0" algn="l">
              <a:lnSpc>
                <a:spcPct val="115000"/>
              </a:lnSpc>
              <a:spcBef>
                <a:spcPts val="1200"/>
              </a:spcBef>
              <a:spcAft>
                <a:spcPts val="0"/>
              </a:spcAft>
              <a:buClr>
                <a:srgbClr val="000000"/>
              </a:buClr>
              <a:buSzPts val="1200"/>
              <a:buFont typeface="Calibri"/>
              <a:buNone/>
            </a:pPr>
            <a:r>
              <a:rPr b="1" i="0" lang="fr" sz="1200" u="none" cap="none" strike="noStrike">
                <a:solidFill>
                  <a:srgbClr val="000000"/>
                </a:solidFill>
                <a:latin typeface="Arial"/>
                <a:ea typeface="Arial"/>
                <a:cs typeface="Arial"/>
                <a:sym typeface="Arial"/>
              </a:rPr>
              <a:t>Bar plot</a:t>
            </a:r>
            <a:br>
              <a:rPr b="1" i="0" lang="fr" sz="1200" u="none" cap="none" strike="noStrike">
                <a:solidFill>
                  <a:srgbClr val="000000"/>
                </a:solidFill>
                <a:latin typeface="Arial"/>
                <a:ea typeface="Arial"/>
                <a:cs typeface="Arial"/>
                <a:sym typeface="Arial"/>
              </a:rPr>
            </a:br>
            <a:r>
              <a:rPr b="0" i="0" lang="fr" sz="1200" u="none" cap="none" strike="noStrike">
                <a:solidFill>
                  <a:srgbClr val="000000"/>
                </a:solidFill>
                <a:latin typeface="Arial"/>
                <a:ea typeface="Arial"/>
                <a:cs typeface="Arial"/>
                <a:sym typeface="Arial"/>
              </a:rPr>
              <a:t>Comprendre les facteurs influençant le modèle dans son ensemble</a:t>
            </a:r>
            <a:endParaRPr b="1" i="0" sz="1200" u="none" cap="none" strike="noStrike">
              <a:solidFill>
                <a:srgbClr val="000000"/>
              </a:solidFill>
              <a:latin typeface="Arial"/>
              <a:ea typeface="Arial"/>
              <a:cs typeface="Arial"/>
              <a:sym typeface="Arial"/>
            </a:endParaRPr>
          </a:p>
          <a:p>
            <a:pPr indent="0" lvl="0" marL="140018" marR="0" rtl="0" algn="l">
              <a:lnSpc>
                <a:spcPct val="115000"/>
              </a:lnSpc>
              <a:spcBef>
                <a:spcPts val="1200"/>
              </a:spcBef>
              <a:spcAft>
                <a:spcPts val="0"/>
              </a:spcAft>
              <a:buClr>
                <a:srgbClr val="000000"/>
              </a:buClr>
              <a:buSzPts val="1200"/>
              <a:buFont typeface="Calibri"/>
              <a:buNone/>
            </a:pPr>
            <a:r>
              <a:rPr b="0" i="0" lang="fr" sz="1200" u="sng" cap="none" strike="noStrike">
                <a:solidFill>
                  <a:srgbClr val="000000"/>
                </a:solidFill>
                <a:latin typeface="Arial"/>
                <a:ea typeface="Arial"/>
                <a:cs typeface="Arial"/>
                <a:sym typeface="Arial"/>
              </a:rPr>
              <a:t>Valeur absolue de la médiane de SHAP :</a:t>
            </a:r>
            <a:endParaRPr b="0" i="0" sz="1400" u="none" cap="none" strike="noStrike">
              <a:solidFill>
                <a:srgbClr val="000000"/>
              </a:solidFill>
              <a:latin typeface="Arial"/>
              <a:ea typeface="Arial"/>
              <a:cs typeface="Arial"/>
              <a:sym typeface="Arial"/>
            </a:endParaRPr>
          </a:p>
          <a:p>
            <a:pPr indent="0" lvl="0" marL="140018" marR="0" rtl="0" algn="l">
              <a:lnSpc>
                <a:spcPct val="115000"/>
              </a:lnSpc>
              <a:spcBef>
                <a:spcPts val="1200"/>
              </a:spcBef>
              <a:spcAft>
                <a:spcPts val="0"/>
              </a:spcAft>
              <a:buClr>
                <a:srgbClr val="000000"/>
              </a:buClr>
              <a:buSzPts val="1200"/>
              <a:buFont typeface="Calibri"/>
              <a:buNone/>
            </a:pPr>
            <a:r>
              <a:rPr b="1" i="0" lang="fr" sz="1200" u="none" cap="none" strike="noStrike">
                <a:solidFill>
                  <a:srgbClr val="000000"/>
                </a:solidFill>
                <a:latin typeface="Arial"/>
                <a:ea typeface="Arial"/>
                <a:cs typeface="Arial"/>
                <a:sym typeface="Arial"/>
              </a:rPr>
              <a:t>   🡪</a:t>
            </a:r>
            <a:r>
              <a:rPr b="0" i="0" lang="fr" sz="1200" u="none" cap="none" strike="noStrike">
                <a:solidFill>
                  <a:srgbClr val="000000"/>
                </a:solidFill>
                <a:latin typeface="Arial"/>
                <a:ea typeface="Arial"/>
                <a:cs typeface="Arial"/>
                <a:sym typeface="Arial"/>
              </a:rPr>
              <a:t> Comparer la magnitude de l’impact d’une variable   sur la prédiction finale par rapport à toutes les autres variables</a:t>
            </a:r>
            <a:endParaRPr b="1" i="0" sz="1200" u="none" cap="none" strike="noStrike">
              <a:solidFill>
                <a:srgbClr val="000000"/>
              </a:solidFill>
              <a:latin typeface="Arial"/>
              <a:ea typeface="Arial"/>
              <a:cs typeface="Arial"/>
              <a:sym typeface="Arial"/>
            </a:endParaRPr>
          </a:p>
        </p:txBody>
      </p:sp>
      <p:sp>
        <p:nvSpPr>
          <p:cNvPr id="255" name="Google Shape;255;p14"/>
          <p:cNvSpPr txBox="1"/>
          <p:nvPr/>
        </p:nvSpPr>
        <p:spPr>
          <a:xfrm>
            <a:off x="421123" y="3097960"/>
            <a:ext cx="8142170" cy="1912863"/>
          </a:xfrm>
          <a:prstGeom prst="rect">
            <a:avLst/>
          </a:prstGeom>
          <a:noFill/>
          <a:ln>
            <a:noFill/>
          </a:ln>
        </p:spPr>
        <p:txBody>
          <a:bodyPr anchorCtr="0" anchor="t" bIns="91425" lIns="91425" spcFirstLastPara="1" rIns="91425" wrap="square" tIns="91425">
            <a:noAutofit/>
          </a:bodyPr>
          <a:lstStyle/>
          <a:p>
            <a:pPr indent="0" lvl="0" marL="140018" marR="0" rtl="0" algn="l">
              <a:lnSpc>
                <a:spcPct val="115000"/>
              </a:lnSpc>
              <a:spcBef>
                <a:spcPts val="1200"/>
              </a:spcBef>
              <a:spcAft>
                <a:spcPts val="0"/>
              </a:spcAft>
              <a:buClr>
                <a:srgbClr val="000000"/>
              </a:buClr>
              <a:buSzPts val="1200"/>
              <a:buFont typeface="Calibri"/>
              <a:buNone/>
            </a:pPr>
            <a:r>
              <a:rPr b="0" i="1" lang="fr" sz="1200" u="sng" cap="none" strike="noStrike">
                <a:solidFill>
                  <a:srgbClr val="000000"/>
                </a:solidFill>
                <a:latin typeface="Arial"/>
                <a:ea typeface="Arial"/>
                <a:cs typeface="Arial"/>
                <a:sym typeface="Arial"/>
              </a:rPr>
              <a:t>Exemple :</a:t>
            </a:r>
            <a:endParaRPr b="0" i="0" sz="1400" u="none" cap="none" strike="noStrike">
              <a:solidFill>
                <a:srgbClr val="000000"/>
              </a:solidFill>
              <a:latin typeface="Arial"/>
              <a:ea typeface="Arial"/>
              <a:cs typeface="Arial"/>
              <a:sym typeface="Arial"/>
            </a:endParaRPr>
          </a:p>
          <a:p>
            <a:pPr indent="-171450" lvl="0" marL="311468" marR="0" rtl="0" algn="l">
              <a:lnSpc>
                <a:spcPct val="115000"/>
              </a:lnSpc>
              <a:spcBef>
                <a:spcPts val="1200"/>
              </a:spcBef>
              <a:spcAft>
                <a:spcPts val="0"/>
              </a:spcAft>
              <a:buClr>
                <a:srgbClr val="000000"/>
              </a:buClr>
              <a:buSzPts val="1200"/>
              <a:buFont typeface="Calibri"/>
              <a:buChar char="●"/>
            </a:pPr>
            <a:r>
              <a:rPr b="0" i="0" lang="fr" sz="1200" u="none" cap="none" strike="noStrike">
                <a:solidFill>
                  <a:srgbClr val="000000"/>
                </a:solidFill>
                <a:latin typeface="Arial"/>
                <a:ea typeface="Arial"/>
                <a:cs typeface="Arial"/>
                <a:sym typeface="Arial"/>
              </a:rPr>
              <a:t>La valeur absolue de SHAP ne renseigne pas si la variable est un facteur de risque ou non, mais le modèle m’indique que la valeur ayant le plus d’impact est si l’étude est multi-phase 1 &amp; 2</a:t>
            </a:r>
            <a:r>
              <a:rPr b="0" i="1" lang="fr" sz="1200" u="sng" cap="none" strike="noStrike">
                <a:solidFill>
                  <a:srgbClr val="000000"/>
                </a:solidFill>
                <a:latin typeface="Arial"/>
                <a:ea typeface="Arial"/>
                <a:cs typeface="Arial"/>
                <a:sym typeface="Arial"/>
              </a:rPr>
              <a:t>  </a:t>
            </a:r>
            <a:endParaRPr b="0" i="0" sz="1200" u="sng" cap="none" strike="noStrike">
              <a:solidFill>
                <a:srgbClr val="000000"/>
              </a:solidFill>
              <a:latin typeface="Arial"/>
              <a:ea typeface="Arial"/>
              <a:cs typeface="Arial"/>
              <a:sym typeface="Arial"/>
            </a:endParaRPr>
          </a:p>
        </p:txBody>
      </p:sp>
      <p:pic>
        <p:nvPicPr>
          <p:cNvPr id="256" name="Google Shape;256;p14"/>
          <p:cNvPicPr preferRelativeResize="0"/>
          <p:nvPr/>
        </p:nvPicPr>
        <p:blipFill rotWithShape="1">
          <a:blip r:embed="rId4">
            <a:alphaModFix/>
          </a:blip>
          <a:srcRect b="0" l="0" r="0" t="0"/>
          <a:stretch/>
        </p:blipFill>
        <p:spPr>
          <a:xfrm>
            <a:off x="0" y="925393"/>
            <a:ext cx="4843145" cy="224029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animEffect filter="fade" transition="in">
                                      <p:cBhvr>
                                        <p:cTn dur="500"/>
                                        <p:tgtEl>
                                          <p:spTgt spid="2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animEffect filter="fade" transition="in">
                                      <p:cBhvr>
                                        <p:cTn dur="500"/>
                                        <p:tgtEl>
                                          <p:spTgt spid="25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62" name="Google Shape;262;p15"/>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263" name="Google Shape;263;p15"/>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64" name="Google Shape;264;p15"/>
          <p:cNvSpPr txBox="1"/>
          <p:nvPr>
            <p:ph type="title"/>
          </p:nvPr>
        </p:nvSpPr>
        <p:spPr>
          <a:xfrm>
            <a:off x="4337152" y="224144"/>
            <a:ext cx="4695531" cy="107917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Quels sont les FDR parmi les variables générales? (1/5) </a:t>
            </a:r>
            <a:endParaRPr/>
          </a:p>
        </p:txBody>
      </p:sp>
      <p:sp>
        <p:nvSpPr>
          <p:cNvPr id="265" name="Google Shape;265;p15"/>
          <p:cNvSpPr txBox="1"/>
          <p:nvPr/>
        </p:nvSpPr>
        <p:spPr>
          <a:xfrm>
            <a:off x="4852402" y="1697671"/>
            <a:ext cx="3796200" cy="18158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Utilisation de molécules régulées FDA</a:t>
            </a:r>
            <a:endParaRPr/>
          </a:p>
          <a:p>
            <a:pPr indent="-285750" lvl="1"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Un nombre trop élevé de termes Mesh ou d’objectifs secondaires</a:t>
            </a:r>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Pas de modification du nombre d’objectifs primaires</a:t>
            </a:r>
            <a:endParaRPr/>
          </a:p>
        </p:txBody>
      </p:sp>
      <p:pic>
        <p:nvPicPr>
          <p:cNvPr id="266" name="Google Shape;266;p15"/>
          <p:cNvPicPr preferRelativeResize="0"/>
          <p:nvPr/>
        </p:nvPicPr>
        <p:blipFill rotWithShape="1">
          <a:blip r:embed="rId4">
            <a:alphaModFix/>
          </a:blip>
          <a:srcRect b="9520" l="0" r="0" t="0"/>
          <a:stretch/>
        </p:blipFill>
        <p:spPr>
          <a:xfrm>
            <a:off x="420968" y="224144"/>
            <a:ext cx="3870631" cy="2703426"/>
          </a:xfrm>
          <a:prstGeom prst="rect">
            <a:avLst/>
          </a:prstGeom>
          <a:noFill/>
          <a:ln>
            <a:noFill/>
          </a:ln>
        </p:spPr>
      </p:pic>
      <p:pic>
        <p:nvPicPr>
          <p:cNvPr id="267" name="Google Shape;267;p15"/>
          <p:cNvPicPr preferRelativeResize="0"/>
          <p:nvPr/>
        </p:nvPicPr>
        <p:blipFill rotWithShape="1">
          <a:blip r:embed="rId5">
            <a:alphaModFix/>
          </a:blip>
          <a:srcRect b="0" l="0" r="0" t="0"/>
          <a:stretch/>
        </p:blipFill>
        <p:spPr>
          <a:xfrm>
            <a:off x="204566" y="2874190"/>
            <a:ext cx="4401977" cy="17991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16"/>
          <p:cNvPicPr preferRelativeResize="0"/>
          <p:nvPr/>
        </p:nvPicPr>
        <p:blipFill rotWithShape="1">
          <a:blip r:embed="rId3">
            <a:alphaModFix/>
          </a:blip>
          <a:srcRect b="0" l="0" r="0" t="0"/>
          <a:stretch/>
        </p:blipFill>
        <p:spPr>
          <a:xfrm>
            <a:off x="204566" y="3028193"/>
            <a:ext cx="4167556" cy="1515475"/>
          </a:xfrm>
          <a:prstGeom prst="rect">
            <a:avLst/>
          </a:prstGeom>
          <a:noFill/>
          <a:ln>
            <a:noFill/>
          </a:ln>
        </p:spPr>
      </p:pic>
      <p:sp>
        <p:nvSpPr>
          <p:cNvPr id="273" name="Google Shape;273;p1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74" name="Google Shape;274;p16"/>
          <p:cNvPicPr preferRelativeResize="0"/>
          <p:nvPr/>
        </p:nvPicPr>
        <p:blipFill rotWithShape="1">
          <a:blip r:embed="rId4">
            <a:alphaModFix/>
          </a:blip>
          <a:srcRect b="46288" l="0" r="0" t="38498"/>
          <a:stretch/>
        </p:blipFill>
        <p:spPr>
          <a:xfrm>
            <a:off x="-106883" y="4438725"/>
            <a:ext cx="9242932" cy="954600"/>
          </a:xfrm>
          <a:prstGeom prst="rect">
            <a:avLst/>
          </a:prstGeom>
          <a:noFill/>
          <a:ln>
            <a:noFill/>
          </a:ln>
        </p:spPr>
      </p:pic>
      <p:sp>
        <p:nvSpPr>
          <p:cNvPr id="275" name="Google Shape;275;p16"/>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76" name="Google Shape;276;p16"/>
          <p:cNvSpPr txBox="1"/>
          <p:nvPr>
            <p:ph type="title"/>
          </p:nvPr>
        </p:nvSpPr>
        <p:spPr>
          <a:xfrm>
            <a:off x="4440518" y="228831"/>
            <a:ext cx="4389583" cy="107917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Quels sont les catégories pathologiques les plus à risque? (2/5)</a:t>
            </a:r>
            <a:endParaRPr/>
          </a:p>
        </p:txBody>
      </p:sp>
      <p:sp>
        <p:nvSpPr>
          <p:cNvPr id="277" name="Google Shape;277;p16"/>
          <p:cNvSpPr txBox="1"/>
          <p:nvPr/>
        </p:nvSpPr>
        <p:spPr>
          <a:xfrm>
            <a:off x="4852402" y="1697671"/>
            <a:ext cx="3796200" cy="16003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Néoplasmes</a:t>
            </a:r>
            <a:endParaRPr/>
          </a:p>
          <a:p>
            <a:pPr indent="-285750" lvl="1"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151515"/>
                </a:solidFill>
                <a:latin typeface="Arial"/>
                <a:ea typeface="Arial"/>
                <a:cs typeface="Arial"/>
                <a:sym typeface="Arial"/>
              </a:rPr>
              <a:t>Pathologies Immunes ou Hormonales</a:t>
            </a:r>
            <a:endParaRPr b="0" i="0" sz="1400" u="none" cap="none" strike="noStrike">
              <a:solidFill>
                <a:srgbClr val="000000"/>
              </a:solidFill>
              <a:latin typeface="Arial"/>
              <a:ea typeface="Arial"/>
              <a:cs typeface="Arial"/>
              <a:sym typeface="Arial"/>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Pathologies du Système Nerveux </a:t>
            </a:r>
            <a:endParaRPr/>
          </a:p>
          <a:p>
            <a:pPr indent="-285750" lvl="0"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Pathologies Prénatales</a:t>
            </a:r>
            <a:endParaRPr b="0" i="0" sz="1400" u="none" cap="none" strike="noStrike">
              <a:solidFill>
                <a:srgbClr val="000000"/>
              </a:solidFill>
              <a:latin typeface="Arial"/>
              <a:ea typeface="Arial"/>
              <a:cs typeface="Arial"/>
              <a:sym typeface="Arial"/>
            </a:endParaRPr>
          </a:p>
        </p:txBody>
      </p:sp>
      <p:pic>
        <p:nvPicPr>
          <p:cNvPr id="278" name="Google Shape;278;p16"/>
          <p:cNvPicPr preferRelativeResize="0"/>
          <p:nvPr/>
        </p:nvPicPr>
        <p:blipFill rotWithShape="1">
          <a:blip r:embed="rId5">
            <a:alphaModFix/>
          </a:blip>
          <a:srcRect b="0" l="0" r="0" t="0"/>
          <a:stretch/>
        </p:blipFill>
        <p:spPr>
          <a:xfrm>
            <a:off x="0" y="205291"/>
            <a:ext cx="4498865" cy="2999243"/>
          </a:xfrm>
          <a:prstGeom prst="rect">
            <a:avLst/>
          </a:prstGeom>
          <a:noFill/>
          <a:ln>
            <a:noFill/>
          </a:ln>
        </p:spPr>
      </p:pic>
      <p:pic>
        <p:nvPicPr>
          <p:cNvPr id="279" name="Google Shape;279;p16"/>
          <p:cNvPicPr preferRelativeResize="0"/>
          <p:nvPr/>
        </p:nvPicPr>
        <p:blipFill rotWithShape="1">
          <a:blip r:embed="rId6">
            <a:alphaModFix/>
          </a:blip>
          <a:srcRect b="0" l="0" r="0" t="0"/>
          <a:stretch/>
        </p:blipFill>
        <p:spPr>
          <a:xfrm>
            <a:off x="-131551" y="2848672"/>
            <a:ext cx="4776688" cy="18745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5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85" name="Google Shape;285;p17"/>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286" name="Google Shape;286;p17"/>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287" name="Google Shape;287;p17"/>
          <p:cNvSpPr txBox="1"/>
          <p:nvPr>
            <p:ph type="title"/>
          </p:nvPr>
        </p:nvSpPr>
        <p:spPr>
          <a:xfrm>
            <a:off x="4440518" y="228831"/>
            <a:ext cx="4592165" cy="107917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Quel est l’impact de l’application de modèles d’intervention traditionnels sur des maladies rares?(3/5)</a:t>
            </a:r>
            <a:endParaRPr/>
          </a:p>
        </p:txBody>
      </p:sp>
      <p:sp>
        <p:nvSpPr>
          <p:cNvPr id="288" name="Google Shape;288;p17"/>
          <p:cNvSpPr txBox="1"/>
          <p:nvPr/>
        </p:nvSpPr>
        <p:spPr>
          <a:xfrm>
            <a:off x="4755562" y="2313396"/>
            <a:ext cx="3796200" cy="1600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000000"/>
                </a:solidFill>
                <a:latin typeface="Arial"/>
                <a:ea typeface="Arial"/>
                <a:cs typeface="Arial"/>
                <a:sym typeface="Arial"/>
              </a:rPr>
              <a:t>Modèles parallèles, Randomisation </a:t>
            </a:r>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151515"/>
                </a:solidFill>
                <a:latin typeface="Arial"/>
                <a:ea typeface="Arial"/>
                <a:cs typeface="Arial"/>
                <a:sym typeface="Arial"/>
              </a:rPr>
              <a:t>Personnes enceintes ou saines éligibles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fr" sz="1400" u="none" cap="none" strike="noStrike">
                <a:solidFill>
                  <a:srgbClr val="151515"/>
                </a:solidFill>
                <a:latin typeface="Arial"/>
                <a:ea typeface="Arial"/>
                <a:cs typeface="Arial"/>
                <a:sym typeface="Arial"/>
              </a:rPr>
              <a:t>Modèles adaptatifs type cross-over ou séquentiels</a:t>
            </a:r>
            <a:endParaRPr b="0" i="0" sz="1400" u="none" cap="none" strike="noStrike">
              <a:solidFill>
                <a:srgbClr val="000000"/>
              </a:solidFill>
              <a:latin typeface="Arial"/>
              <a:ea typeface="Arial"/>
              <a:cs typeface="Arial"/>
              <a:sym typeface="Arial"/>
            </a:endParaRPr>
          </a:p>
        </p:txBody>
      </p:sp>
      <p:pic>
        <p:nvPicPr>
          <p:cNvPr id="289" name="Google Shape;289;p17"/>
          <p:cNvPicPr preferRelativeResize="0"/>
          <p:nvPr/>
        </p:nvPicPr>
        <p:blipFill rotWithShape="1">
          <a:blip r:embed="rId4">
            <a:alphaModFix/>
          </a:blip>
          <a:srcRect b="9968" l="0" r="0" t="0"/>
          <a:stretch/>
        </p:blipFill>
        <p:spPr>
          <a:xfrm>
            <a:off x="220980" y="297714"/>
            <a:ext cx="4163225" cy="2575653"/>
          </a:xfrm>
          <a:prstGeom prst="rect">
            <a:avLst/>
          </a:prstGeom>
          <a:noFill/>
          <a:ln>
            <a:noFill/>
          </a:ln>
        </p:spPr>
      </p:pic>
      <p:pic>
        <p:nvPicPr>
          <p:cNvPr id="290" name="Google Shape;290;p17"/>
          <p:cNvPicPr preferRelativeResize="0"/>
          <p:nvPr/>
        </p:nvPicPr>
        <p:blipFill rotWithShape="1">
          <a:blip r:embed="rId5">
            <a:alphaModFix/>
          </a:blip>
          <a:srcRect b="0" l="0" r="0" t="0"/>
          <a:stretch/>
        </p:blipFill>
        <p:spPr>
          <a:xfrm>
            <a:off x="334758" y="2678767"/>
            <a:ext cx="3836518" cy="18796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5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pic>
        <p:nvPicPr>
          <p:cNvPr id="295" name="Google Shape;295;p18"/>
          <p:cNvPicPr preferRelativeResize="0"/>
          <p:nvPr/>
        </p:nvPicPr>
        <p:blipFill rotWithShape="1">
          <a:blip r:embed="rId3">
            <a:alphaModFix/>
          </a:blip>
          <a:srcRect b="0" l="0" r="0" t="0"/>
          <a:stretch/>
        </p:blipFill>
        <p:spPr>
          <a:xfrm>
            <a:off x="476251" y="219075"/>
            <a:ext cx="3807115" cy="2632375"/>
          </a:xfrm>
          <a:prstGeom prst="rect">
            <a:avLst/>
          </a:prstGeom>
          <a:noFill/>
          <a:ln>
            <a:noFill/>
          </a:ln>
        </p:spPr>
      </p:pic>
      <p:pic>
        <p:nvPicPr>
          <p:cNvPr id="296" name="Google Shape;296;p18"/>
          <p:cNvPicPr preferRelativeResize="0"/>
          <p:nvPr/>
        </p:nvPicPr>
        <p:blipFill rotWithShape="1">
          <a:blip r:embed="rId4">
            <a:alphaModFix/>
          </a:blip>
          <a:srcRect b="0" l="0" r="0" t="0"/>
          <a:stretch/>
        </p:blipFill>
        <p:spPr>
          <a:xfrm>
            <a:off x="639598" y="2619450"/>
            <a:ext cx="3716408" cy="1819275"/>
          </a:xfrm>
          <a:prstGeom prst="rect">
            <a:avLst/>
          </a:prstGeom>
          <a:noFill/>
          <a:ln>
            <a:noFill/>
          </a:ln>
        </p:spPr>
      </p:pic>
      <p:sp>
        <p:nvSpPr>
          <p:cNvPr id="297" name="Google Shape;297;p1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98" name="Google Shape;298;p18"/>
          <p:cNvPicPr preferRelativeResize="0"/>
          <p:nvPr/>
        </p:nvPicPr>
        <p:blipFill rotWithShape="1">
          <a:blip r:embed="rId5">
            <a:alphaModFix/>
          </a:blip>
          <a:srcRect b="46288" l="0" r="0" t="38498"/>
          <a:stretch/>
        </p:blipFill>
        <p:spPr>
          <a:xfrm>
            <a:off x="-106883" y="4438725"/>
            <a:ext cx="9242932" cy="954600"/>
          </a:xfrm>
          <a:prstGeom prst="rect">
            <a:avLst/>
          </a:prstGeom>
          <a:noFill/>
          <a:ln>
            <a:noFill/>
          </a:ln>
        </p:spPr>
      </p:pic>
      <p:sp>
        <p:nvSpPr>
          <p:cNvPr id="299" name="Google Shape;299;p18"/>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00" name="Google Shape;300;p18"/>
          <p:cNvSpPr txBox="1"/>
          <p:nvPr>
            <p:ph type="title"/>
          </p:nvPr>
        </p:nvSpPr>
        <p:spPr>
          <a:xfrm>
            <a:off x="4283366" y="228831"/>
            <a:ext cx="4785984" cy="107917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Est-ce que la localisation d’une étude a un impact?(4/5)</a:t>
            </a:r>
            <a:endParaRPr/>
          </a:p>
        </p:txBody>
      </p:sp>
      <p:sp>
        <p:nvSpPr>
          <p:cNvPr id="301" name="Google Shape;301;p18"/>
          <p:cNvSpPr txBox="1"/>
          <p:nvPr/>
        </p:nvSpPr>
        <p:spPr>
          <a:xfrm>
            <a:off x="4514583" y="1308009"/>
            <a:ext cx="3796200" cy="20620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111C22"/>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111C22"/>
                </a:solidFill>
                <a:latin typeface="Arial"/>
                <a:ea typeface="Arial"/>
                <a:cs typeface="Arial"/>
                <a:sym typeface="Arial"/>
              </a:rPr>
              <a:t>Nombres de centres dans pays distincts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111C22"/>
                </a:solidFill>
                <a:latin typeface="Arial"/>
                <a:ea typeface="Arial"/>
                <a:cs typeface="Arial"/>
                <a:sym typeface="Arial"/>
              </a:rPr>
              <a:t>Amérique du Nord ( grande majorité des études du set sont USA)</a:t>
            </a:r>
            <a:endParaRPr b="0" i="0" sz="1400" u="none" cap="none" strike="noStrike">
              <a:solidFill>
                <a:srgbClr val="000000"/>
              </a:solidFill>
              <a:latin typeface="Arial"/>
              <a:ea typeface="Arial"/>
              <a:cs typeface="Arial"/>
              <a:sym typeface="Arial"/>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11C22"/>
              </a:solidFill>
              <a:latin typeface="Arial"/>
              <a:ea typeface="Arial"/>
              <a:cs typeface="Arial"/>
              <a:sym typeface="Arial"/>
            </a:endParaRPr>
          </a:p>
          <a:p>
            <a:pPr indent="-196850" lvl="1"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11C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111C22"/>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111C22"/>
                </a:solidFill>
                <a:latin typeface="Arial"/>
                <a:ea typeface="Arial"/>
                <a:cs typeface="Arial"/>
                <a:sym typeface="Arial"/>
              </a:rPr>
              <a:t>Nombres de centres </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111C22"/>
                </a:solidFill>
                <a:latin typeface="Arial"/>
                <a:ea typeface="Arial"/>
                <a:cs typeface="Arial"/>
                <a:sym typeface="Arial"/>
              </a:rPr>
              <a:t>Nombres de centres dans villes distinctes ( dans un même pays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5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19"/>
          <p:cNvPicPr preferRelativeResize="0"/>
          <p:nvPr/>
        </p:nvPicPr>
        <p:blipFill rotWithShape="1">
          <a:blip r:embed="rId3">
            <a:alphaModFix/>
          </a:blip>
          <a:srcRect b="0" l="0" r="0" t="0"/>
          <a:stretch/>
        </p:blipFill>
        <p:spPr>
          <a:xfrm>
            <a:off x="490100" y="200025"/>
            <a:ext cx="3714750" cy="2506807"/>
          </a:xfrm>
          <a:prstGeom prst="rect">
            <a:avLst/>
          </a:prstGeom>
          <a:noFill/>
          <a:ln>
            <a:noFill/>
          </a:ln>
        </p:spPr>
      </p:pic>
      <p:pic>
        <p:nvPicPr>
          <p:cNvPr id="307" name="Google Shape;307;p19"/>
          <p:cNvPicPr preferRelativeResize="0"/>
          <p:nvPr/>
        </p:nvPicPr>
        <p:blipFill rotWithShape="1">
          <a:blip r:embed="rId4">
            <a:alphaModFix/>
          </a:blip>
          <a:srcRect b="0" l="0" r="0" t="0"/>
          <a:stretch/>
        </p:blipFill>
        <p:spPr>
          <a:xfrm>
            <a:off x="309991" y="2790900"/>
            <a:ext cx="3894859" cy="1647825"/>
          </a:xfrm>
          <a:prstGeom prst="rect">
            <a:avLst/>
          </a:prstGeom>
          <a:noFill/>
          <a:ln>
            <a:noFill/>
          </a:ln>
        </p:spPr>
      </p:pic>
      <p:sp>
        <p:nvSpPr>
          <p:cNvPr id="308" name="Google Shape;308;p1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09" name="Google Shape;309;p19"/>
          <p:cNvPicPr preferRelativeResize="0"/>
          <p:nvPr/>
        </p:nvPicPr>
        <p:blipFill rotWithShape="1">
          <a:blip r:embed="rId5">
            <a:alphaModFix/>
          </a:blip>
          <a:srcRect b="46288" l="0" r="0" t="38498"/>
          <a:stretch/>
        </p:blipFill>
        <p:spPr>
          <a:xfrm>
            <a:off x="-106883" y="4438725"/>
            <a:ext cx="9242932" cy="954600"/>
          </a:xfrm>
          <a:prstGeom prst="rect">
            <a:avLst/>
          </a:prstGeom>
          <a:noFill/>
          <a:ln>
            <a:noFill/>
          </a:ln>
        </p:spPr>
      </p:pic>
      <p:sp>
        <p:nvSpPr>
          <p:cNvPr id="310" name="Google Shape;310;p19"/>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11" name="Google Shape;311;p19"/>
          <p:cNvSpPr txBox="1"/>
          <p:nvPr>
            <p:ph type="title"/>
          </p:nvPr>
        </p:nvSpPr>
        <p:spPr>
          <a:xfrm>
            <a:off x="4440518" y="228831"/>
            <a:ext cx="4389583" cy="107917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fr"/>
              <a:t>Différentes classes de sponsor, différents facteurs d’impact? (5/5)</a:t>
            </a:r>
            <a:endParaRPr/>
          </a:p>
        </p:txBody>
      </p:sp>
      <p:sp>
        <p:nvSpPr>
          <p:cNvPr id="312" name="Google Shape;312;p19"/>
          <p:cNvSpPr txBox="1"/>
          <p:nvPr/>
        </p:nvSpPr>
        <p:spPr>
          <a:xfrm>
            <a:off x="4852402" y="1697671"/>
            <a:ext cx="3796200" cy="22467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111C22"/>
                </a:solidFill>
                <a:latin typeface="Arial"/>
                <a:ea typeface="Arial"/>
                <a:cs typeface="Arial"/>
                <a:sym typeface="Arial"/>
              </a:rPr>
              <a:t>Une étude avec une majorité de collaborateurs industriels</a:t>
            </a:r>
            <a:endParaRPr/>
          </a:p>
          <a:p>
            <a:pPr indent="0" lvl="1"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Variables ↓ risques d’arrêt prématuré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000000"/>
                </a:solidFill>
                <a:latin typeface="Arial"/>
                <a:ea typeface="Arial"/>
                <a:cs typeface="Arial"/>
                <a:sym typeface="Arial"/>
              </a:rPr>
              <a:t>Nombre de collaborateurs</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000000"/>
                </a:solidFill>
                <a:latin typeface="Arial"/>
                <a:ea typeface="Arial"/>
                <a:cs typeface="Arial"/>
                <a:sym typeface="Arial"/>
              </a:rPr>
              <a:t>Études menées par des entités académiques</a:t>
            </a:r>
            <a:endParaRPr b="0" i="0" sz="1400" u="none" cap="none" strike="noStrike">
              <a:solidFill>
                <a:srgbClr val="000000"/>
              </a:solidFill>
              <a:latin typeface="Arial"/>
              <a:ea typeface="Arial"/>
              <a:cs typeface="Arial"/>
              <a:sym typeface="Arial"/>
            </a:endParaRPr>
          </a:p>
          <a:p>
            <a:pPr indent="-285750" lvl="1"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000000"/>
                </a:solidFill>
                <a:latin typeface="Arial"/>
                <a:ea typeface="Arial"/>
                <a:cs typeface="Arial"/>
                <a:sym typeface="Arial"/>
              </a:rPr>
              <a:t>Sponsors académiques</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0000"/>
              </a:solidFill>
              <a:latin typeface="Arial"/>
              <a:ea typeface="Arial"/>
              <a:cs typeface="Arial"/>
              <a:sym typeface="Arial"/>
            </a:endParaRPr>
          </a:p>
        </p:txBody>
      </p:sp>
      <p:pic>
        <p:nvPicPr>
          <p:cNvPr id="313" name="Google Shape;313;p19"/>
          <p:cNvPicPr preferRelativeResize="0"/>
          <p:nvPr/>
        </p:nvPicPr>
        <p:blipFill rotWithShape="1">
          <a:blip r:embed="rId6">
            <a:alphaModFix/>
          </a:blip>
          <a:srcRect b="0" l="0" r="0" t="0"/>
          <a:stretch/>
        </p:blipFill>
        <p:spPr>
          <a:xfrm>
            <a:off x="6476" y="227755"/>
            <a:ext cx="4501888" cy="2591996"/>
          </a:xfrm>
          <a:prstGeom prst="rect">
            <a:avLst/>
          </a:prstGeom>
          <a:noFill/>
          <a:ln>
            <a:noFill/>
          </a:ln>
        </p:spPr>
      </p:pic>
      <p:pic>
        <p:nvPicPr>
          <p:cNvPr id="314" name="Google Shape;314;p19"/>
          <p:cNvPicPr preferRelativeResize="0"/>
          <p:nvPr/>
        </p:nvPicPr>
        <p:blipFill rotWithShape="1">
          <a:blip r:embed="rId7">
            <a:alphaModFix/>
          </a:blip>
          <a:srcRect b="0" l="0" r="0" t="0"/>
          <a:stretch/>
        </p:blipFill>
        <p:spPr>
          <a:xfrm>
            <a:off x="-12731" y="2504255"/>
            <a:ext cx="4521095" cy="19531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2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20" name="Google Shape;320;p20"/>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321" name="Google Shape;321;p20"/>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322" name="Google Shape;322;p20"/>
          <p:cNvPicPr preferRelativeResize="0"/>
          <p:nvPr/>
        </p:nvPicPr>
        <p:blipFill rotWithShape="1">
          <a:blip r:embed="rId4">
            <a:alphaModFix/>
          </a:blip>
          <a:srcRect b="0" l="0" r="13443" t="0"/>
          <a:stretch/>
        </p:blipFill>
        <p:spPr>
          <a:xfrm>
            <a:off x="20614" y="478689"/>
            <a:ext cx="4218342" cy="4064979"/>
          </a:xfrm>
          <a:prstGeom prst="rect">
            <a:avLst/>
          </a:prstGeom>
          <a:noFill/>
          <a:ln>
            <a:noFill/>
          </a:ln>
        </p:spPr>
      </p:pic>
      <p:grpSp>
        <p:nvGrpSpPr>
          <p:cNvPr id="323" name="Google Shape;323;p20"/>
          <p:cNvGrpSpPr/>
          <p:nvPr/>
        </p:nvGrpSpPr>
        <p:grpSpPr>
          <a:xfrm>
            <a:off x="1582140" y="791099"/>
            <a:ext cx="2685579" cy="3440158"/>
            <a:chOff x="1620595" y="907600"/>
            <a:chExt cx="2685579" cy="3440158"/>
          </a:xfrm>
        </p:grpSpPr>
        <p:sp>
          <p:nvSpPr>
            <p:cNvPr id="324" name="Google Shape;324;p20"/>
            <p:cNvSpPr/>
            <p:nvPr/>
          </p:nvSpPr>
          <p:spPr>
            <a:xfrm>
              <a:off x="1620595" y="907600"/>
              <a:ext cx="2673937" cy="3432948"/>
            </a:xfrm>
            <a:custGeom>
              <a:rect b="b" l="l" r="r" t="t"/>
              <a:pathLst>
                <a:path extrusionOk="0" h="3432948" w="2758440">
                  <a:moveTo>
                    <a:pt x="2080260" y="0"/>
                  </a:moveTo>
                  <a:lnTo>
                    <a:pt x="2758440" y="0"/>
                  </a:lnTo>
                  <a:lnTo>
                    <a:pt x="2758440" y="3432948"/>
                  </a:lnTo>
                  <a:lnTo>
                    <a:pt x="2080260" y="3432948"/>
                  </a:lnTo>
                  <a:lnTo>
                    <a:pt x="2080260" y="3048000"/>
                  </a:lnTo>
                  <a:lnTo>
                    <a:pt x="0" y="3048000"/>
                  </a:lnTo>
                  <a:lnTo>
                    <a:pt x="0" y="1516380"/>
                  </a:lnTo>
                  <a:lnTo>
                    <a:pt x="2080260" y="1516380"/>
                  </a:lnTo>
                  <a:lnTo>
                    <a:pt x="2080260" y="1131432"/>
                  </a:lnTo>
                  <a:lnTo>
                    <a:pt x="0" y="1131432"/>
                  </a:lnTo>
                  <a:lnTo>
                    <a:pt x="0" y="739140"/>
                  </a:lnTo>
                  <a:lnTo>
                    <a:pt x="2080260" y="739140"/>
                  </a:lnTo>
                  <a:close/>
                </a:path>
              </a:pathLst>
            </a:custGeom>
            <a:solidFill>
              <a:srgbClr val="111C22">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20"/>
            <p:cNvSpPr/>
            <p:nvPr/>
          </p:nvSpPr>
          <p:spPr>
            <a:xfrm>
              <a:off x="1626416" y="914810"/>
              <a:ext cx="2673937" cy="3432948"/>
            </a:xfrm>
            <a:custGeom>
              <a:rect b="b" l="l" r="r" t="t"/>
              <a:pathLst>
                <a:path extrusionOk="0" h="3432948" w="2758440">
                  <a:moveTo>
                    <a:pt x="2080260" y="0"/>
                  </a:moveTo>
                  <a:lnTo>
                    <a:pt x="2758440" y="0"/>
                  </a:lnTo>
                  <a:lnTo>
                    <a:pt x="2758440" y="3432948"/>
                  </a:lnTo>
                  <a:lnTo>
                    <a:pt x="2080260" y="3432948"/>
                  </a:lnTo>
                  <a:lnTo>
                    <a:pt x="2080260" y="3048000"/>
                  </a:lnTo>
                  <a:lnTo>
                    <a:pt x="0" y="3048000"/>
                  </a:lnTo>
                  <a:lnTo>
                    <a:pt x="0" y="1516380"/>
                  </a:lnTo>
                  <a:lnTo>
                    <a:pt x="2080260" y="1516380"/>
                  </a:lnTo>
                  <a:lnTo>
                    <a:pt x="2080260" y="1131432"/>
                  </a:lnTo>
                  <a:lnTo>
                    <a:pt x="0" y="1131432"/>
                  </a:lnTo>
                  <a:lnTo>
                    <a:pt x="0" y="739140"/>
                  </a:lnTo>
                  <a:lnTo>
                    <a:pt x="2080260" y="739140"/>
                  </a:lnTo>
                  <a:close/>
                </a:path>
              </a:pathLst>
            </a:custGeom>
            <a:solidFill>
              <a:srgbClr val="111C22">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 name="Google Shape;326;p20"/>
            <p:cNvSpPr/>
            <p:nvPr/>
          </p:nvSpPr>
          <p:spPr>
            <a:xfrm>
              <a:off x="1632237" y="914810"/>
              <a:ext cx="2673937" cy="3432948"/>
            </a:xfrm>
            <a:custGeom>
              <a:rect b="b" l="l" r="r" t="t"/>
              <a:pathLst>
                <a:path extrusionOk="0" h="3432948" w="2758440">
                  <a:moveTo>
                    <a:pt x="2080260" y="0"/>
                  </a:moveTo>
                  <a:lnTo>
                    <a:pt x="2758440" y="0"/>
                  </a:lnTo>
                  <a:lnTo>
                    <a:pt x="2758440" y="3432948"/>
                  </a:lnTo>
                  <a:lnTo>
                    <a:pt x="2080260" y="3432948"/>
                  </a:lnTo>
                  <a:lnTo>
                    <a:pt x="2080260" y="3048000"/>
                  </a:lnTo>
                  <a:lnTo>
                    <a:pt x="0" y="3048000"/>
                  </a:lnTo>
                  <a:lnTo>
                    <a:pt x="0" y="1516380"/>
                  </a:lnTo>
                  <a:lnTo>
                    <a:pt x="2080260" y="1516380"/>
                  </a:lnTo>
                  <a:lnTo>
                    <a:pt x="2080260" y="1131432"/>
                  </a:lnTo>
                  <a:lnTo>
                    <a:pt x="0" y="1131432"/>
                  </a:lnTo>
                  <a:lnTo>
                    <a:pt x="0" y="739140"/>
                  </a:lnTo>
                  <a:lnTo>
                    <a:pt x="2080260" y="739140"/>
                  </a:lnTo>
                  <a:close/>
                </a:path>
              </a:pathLst>
            </a:custGeom>
            <a:solidFill>
              <a:srgbClr val="111C22">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20"/>
            <p:cNvSpPr/>
            <p:nvPr/>
          </p:nvSpPr>
          <p:spPr>
            <a:xfrm>
              <a:off x="1632237" y="914810"/>
              <a:ext cx="2673937" cy="3432948"/>
            </a:xfrm>
            <a:custGeom>
              <a:rect b="b" l="l" r="r" t="t"/>
              <a:pathLst>
                <a:path extrusionOk="0" h="3432948" w="2758440">
                  <a:moveTo>
                    <a:pt x="2080260" y="0"/>
                  </a:moveTo>
                  <a:lnTo>
                    <a:pt x="2758440" y="0"/>
                  </a:lnTo>
                  <a:lnTo>
                    <a:pt x="2758440" y="3432948"/>
                  </a:lnTo>
                  <a:lnTo>
                    <a:pt x="2080260" y="3432948"/>
                  </a:lnTo>
                  <a:lnTo>
                    <a:pt x="2080260" y="3048000"/>
                  </a:lnTo>
                  <a:lnTo>
                    <a:pt x="0" y="3048000"/>
                  </a:lnTo>
                  <a:lnTo>
                    <a:pt x="0" y="1516380"/>
                  </a:lnTo>
                  <a:lnTo>
                    <a:pt x="2080260" y="1516380"/>
                  </a:lnTo>
                  <a:lnTo>
                    <a:pt x="2080260" y="1131432"/>
                  </a:lnTo>
                  <a:lnTo>
                    <a:pt x="0" y="1131432"/>
                  </a:lnTo>
                  <a:lnTo>
                    <a:pt x="0" y="739140"/>
                  </a:lnTo>
                  <a:lnTo>
                    <a:pt x="2080260" y="739140"/>
                  </a:lnTo>
                  <a:close/>
                </a:path>
              </a:pathLst>
            </a:custGeom>
            <a:solidFill>
              <a:srgbClr val="111C22">
                <a:alpha val="4901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aphicFrame>
        <p:nvGraphicFramePr>
          <p:cNvPr id="328" name="Google Shape;328;p20"/>
          <p:cNvGraphicFramePr/>
          <p:nvPr/>
        </p:nvGraphicFramePr>
        <p:xfrm>
          <a:off x="4514583" y="1392052"/>
          <a:ext cx="3000000" cy="3000000"/>
        </p:xfrm>
        <a:graphic>
          <a:graphicData uri="http://schemas.openxmlformats.org/drawingml/2006/table">
            <a:tbl>
              <a:tblPr>
                <a:noFill/>
                <a:tableStyleId>{960E3FC5-FDB7-47C2-A09D-1CC0196E3447}</a:tableStyleId>
              </a:tblPr>
              <a:tblGrid>
                <a:gridCol w="943750"/>
                <a:gridCol w="938600"/>
                <a:gridCol w="941175"/>
                <a:gridCol w="820025"/>
                <a:gridCol w="856350"/>
              </a:tblGrid>
              <a:tr h="272575">
                <a:tc gridSpan="5">
                  <a:txBody>
                    <a:bodyPr/>
                    <a:lstStyle/>
                    <a:p>
                      <a:pPr indent="0" lvl="0" marL="0" marR="0" rtl="0" algn="ctr">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Count of Terminated Studies by Termination Category and Sponsor Class</a:t>
                      </a:r>
                      <a:endParaRPr sz="1400" u="none" cap="none" strike="noStrike"/>
                    </a:p>
                  </a:txBody>
                  <a:tcPr marT="63500" marB="63500" marR="63500" marL="63500">
                    <a:solidFill>
                      <a:srgbClr val="D8D8D8"/>
                    </a:solidFill>
                  </a:tcPr>
                </a:tc>
                <a:tc hMerge="1"/>
                <a:tc hMerge="1"/>
                <a:tc hMerge="1"/>
                <a:tc hMerge="1"/>
              </a:tr>
              <a:tr h="253500">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Category</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INDUSTRIAL</a:t>
                      </a:r>
                      <a:endParaRPr sz="1400" u="none" cap="none" strike="noStrike"/>
                    </a:p>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 n = 339 )</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ACADEMIC</a:t>
                      </a:r>
                      <a:endParaRPr sz="1400" u="none" cap="none" strike="noStrike"/>
                    </a:p>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 n = 153 )</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MÉDICAL</a:t>
                      </a:r>
                      <a:endParaRPr sz="1400" u="none" cap="none" strike="noStrike"/>
                    </a:p>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 n = 100 )</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NETWORK</a:t>
                      </a:r>
                      <a:endParaRPr sz="1400" u="none" cap="none" strike="noStrike"/>
                    </a:p>
                    <a:p>
                      <a:pPr indent="0" lvl="0" marL="0" marR="0" rtl="0" algn="just">
                        <a:lnSpc>
                          <a:spcPct val="100000"/>
                        </a:lnSpc>
                        <a:spcBef>
                          <a:spcPts val="0"/>
                        </a:spcBef>
                        <a:spcAft>
                          <a:spcPts val="0"/>
                        </a:spcAft>
                        <a:buClr>
                          <a:srgbClr val="000000"/>
                        </a:buClr>
                        <a:buSzPts val="800"/>
                        <a:buFont typeface="Arial"/>
                        <a:buNone/>
                      </a:pPr>
                      <a:r>
                        <a:rPr b="1" lang="fr" sz="800" u="none" cap="none" strike="noStrike">
                          <a:latin typeface="Times New Roman"/>
                          <a:ea typeface="Times New Roman"/>
                          <a:cs typeface="Times New Roman"/>
                          <a:sym typeface="Times New Roman"/>
                        </a:rPr>
                        <a:t>( n = 16 )</a:t>
                      </a:r>
                      <a:endParaRPr sz="1400" u="none" cap="none" strike="noStrike"/>
                    </a:p>
                  </a:txBody>
                  <a:tcPr marT="63500" marB="63500" marR="63500" marL="63500"/>
                </a:tc>
              </a:tr>
              <a:tr h="2646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sponsor/business</a:t>
                      </a:r>
                      <a:endParaRPr sz="1400" u="none" cap="none" strike="noStrike"/>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145</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14</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9</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r>
              <a:tr h="25907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enrollment</a:t>
                      </a:r>
                      <a:endParaRPr sz="1400" u="none" cap="none" strike="noStrike"/>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57</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58</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35</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efficacy</a:t>
                      </a:r>
                      <a:endParaRPr sz="1400" u="none" cap="none" strike="noStrike"/>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29</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8</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r>
              <a:tr h="294850">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protocol design</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13</a:t>
                      </a:r>
                      <a:endParaRPr sz="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a:t>
                      </a:r>
                      <a:endParaRPr sz="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endParaRPr sz="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a:t>
                      </a:r>
                      <a:endParaRPr sz="900" u="none" cap="none" strike="noStrike">
                        <a:latin typeface="Times New Roman"/>
                        <a:ea typeface="Times New Roman"/>
                        <a:cs typeface="Times New Roman"/>
                        <a:sym typeface="Times New Roman"/>
                      </a:endParaRPr>
                    </a:p>
                  </a:txBody>
                  <a:tcPr marT="63500" marB="63500" marR="63500" marL="63500"/>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never started</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10</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14</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3 </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r>
              <a:tr h="24617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safety</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10</a:t>
                      </a:r>
                      <a:endParaRPr sz="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a:t>
                      </a:r>
                      <a:endParaRPr sz="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endParaRPr sz="9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a:t>
                      </a:r>
                      <a:endParaRPr sz="900" u="none" cap="none" strike="noStrike">
                        <a:latin typeface="Times New Roman"/>
                        <a:ea typeface="Times New Roman"/>
                        <a:cs typeface="Times New Roman"/>
                        <a:sym typeface="Times New Roman"/>
                      </a:endParaRPr>
                    </a:p>
                  </a:txBody>
                  <a:tcPr marT="63500" marB="63500" marR="63500" marL="63500"/>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logistics</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8 </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4</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r>
              <a:tr h="2817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funding related</a:t>
                      </a:r>
                      <a:endParaRPr sz="1400" u="none" cap="none" strike="noStrike"/>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25</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11</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a:t>
                      </a:r>
                      <a:endParaRPr sz="900" u="none" cap="none" strike="noStrike">
                        <a:latin typeface="Times New Roman"/>
                        <a:ea typeface="Times New Roman"/>
                        <a:cs typeface="Times New Roman"/>
                        <a:sym typeface="Times New Roman"/>
                      </a:endParaRPr>
                    </a:p>
                  </a:txBody>
                  <a:tcPr marT="63500" marB="63500" marR="63500" marL="63500">
                    <a:solidFill>
                      <a:srgbClr val="FFFF00"/>
                    </a:solidFill>
                  </a:tcPr>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others</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61</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35</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26</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a:t>
                      </a:r>
                      <a:endParaRPr sz="900" u="none" cap="none" strike="noStrike">
                        <a:latin typeface="Times New Roman"/>
                        <a:ea typeface="Times New Roman"/>
                        <a:cs typeface="Times New Roman"/>
                        <a:sym typeface="Times New Roman"/>
                      </a:endParaRPr>
                    </a:p>
                  </a:txBody>
                  <a:tcPr marT="63500" marB="63500" marR="63500" marL="63500">
                    <a:solidFill>
                      <a:schemeClr val="lt2"/>
                    </a:solidFill>
                  </a:tcPr>
                </a:tc>
              </a:tr>
            </a:tbl>
          </a:graphicData>
        </a:graphic>
      </p:graphicFrame>
      <p:sp>
        <p:nvSpPr>
          <p:cNvPr id="329" name="Google Shape;329;p20"/>
          <p:cNvSpPr txBox="1"/>
          <p:nvPr/>
        </p:nvSpPr>
        <p:spPr>
          <a:xfrm>
            <a:off x="4440518" y="228831"/>
            <a:ext cx="4389583" cy="1079178"/>
          </a:xfrm>
          <a:prstGeom prst="rect">
            <a:avLst/>
          </a:prstGeom>
          <a:noFill/>
          <a:ln>
            <a:noFill/>
          </a:ln>
        </p:spPr>
        <p:txBody>
          <a:bodyPr anchorCtr="0" anchor="t" bIns="91425" lIns="91425" spcFirstLastPara="1" rIns="91425" wrap="square" tIns="91425">
            <a:normAutofit fontScale="90000" lnSpcReduction="20000"/>
          </a:bodyPr>
          <a:lstStyle/>
          <a:p>
            <a:pPr indent="0" lvl="0" marL="0" marR="0" rtl="0" algn="l">
              <a:lnSpc>
                <a:spcPct val="100000"/>
              </a:lnSpc>
              <a:spcBef>
                <a:spcPts val="0"/>
              </a:spcBef>
              <a:spcAft>
                <a:spcPts val="0"/>
              </a:spcAft>
              <a:buClr>
                <a:srgbClr val="000000"/>
              </a:buClr>
              <a:buSzPct val="100000"/>
              <a:buFont typeface="Arial"/>
              <a:buNone/>
            </a:pPr>
            <a:r>
              <a:rPr b="0" i="0" lang="fr" sz="2700" u="none" cap="none" strike="noStrike">
                <a:solidFill>
                  <a:schemeClr val="lt1"/>
                </a:solidFill>
                <a:latin typeface="Nunito"/>
                <a:ea typeface="Nunito"/>
                <a:cs typeface="Nunito"/>
                <a:sym typeface="Nunito"/>
              </a:rPr>
              <a:t>Un aperçu des différents types d’arrêts par classes de sponsors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
          <p:cNvSpPr txBox="1"/>
          <p:nvPr>
            <p:ph idx="1" type="body"/>
          </p:nvPr>
        </p:nvSpPr>
        <p:spPr>
          <a:xfrm>
            <a:off x="751714" y="520027"/>
            <a:ext cx="7913370" cy="4103445"/>
          </a:xfrm>
          <a:prstGeom prst="rect">
            <a:avLst/>
          </a:prstGeom>
          <a:noFill/>
          <a:ln>
            <a:noFill/>
          </a:ln>
        </p:spPr>
        <p:txBody>
          <a:bodyPr anchorCtr="0" anchor="t" bIns="91425" lIns="91425" spcFirstLastPara="1" rIns="91425" wrap="square" tIns="91425">
            <a:normAutofit fontScale="92500" lnSpcReduction="20000"/>
          </a:bodyPr>
          <a:lstStyle/>
          <a:p>
            <a:pPr indent="-311150" lvl="0" marL="457200" rtl="0" algn="l">
              <a:lnSpc>
                <a:spcPct val="115000"/>
              </a:lnSpc>
              <a:spcBef>
                <a:spcPts val="0"/>
              </a:spcBef>
              <a:spcAft>
                <a:spcPts val="0"/>
              </a:spcAft>
              <a:buSzPct val="95588"/>
              <a:buChar char="●"/>
            </a:pPr>
            <a:r>
              <a:rPr b="1" lang="fr" sz="1600"/>
              <a:t>INTRODUCTION</a:t>
            </a:r>
            <a:endParaRPr/>
          </a:p>
          <a:p>
            <a:pPr indent="-298450" lvl="1" marL="914400" rtl="0" algn="l">
              <a:lnSpc>
                <a:spcPct val="115000"/>
              </a:lnSpc>
              <a:spcBef>
                <a:spcPts val="0"/>
              </a:spcBef>
              <a:spcAft>
                <a:spcPts val="0"/>
              </a:spcAft>
              <a:buSzPct val="92436"/>
              <a:buChar char="○"/>
            </a:pPr>
            <a:r>
              <a:rPr lang="fr" sz="1400"/>
              <a:t>Les études cliniques de Phase 2</a:t>
            </a:r>
            <a:endParaRPr/>
          </a:p>
          <a:p>
            <a:pPr indent="-298450" lvl="1" marL="914400" rtl="0" algn="l">
              <a:lnSpc>
                <a:spcPct val="115000"/>
              </a:lnSpc>
              <a:spcBef>
                <a:spcPts val="0"/>
              </a:spcBef>
              <a:spcAft>
                <a:spcPts val="0"/>
              </a:spcAft>
              <a:buSzPct val="92436"/>
              <a:buChar char="○"/>
            </a:pPr>
            <a:r>
              <a:rPr lang="fr" sz="1400"/>
              <a:t>Les études cliniques sur les maladies rares</a:t>
            </a:r>
            <a:endParaRPr/>
          </a:p>
          <a:p>
            <a:pPr indent="-298450" lvl="1" marL="914400" rtl="0" algn="l">
              <a:lnSpc>
                <a:spcPct val="115000"/>
              </a:lnSpc>
              <a:spcBef>
                <a:spcPts val="0"/>
              </a:spcBef>
              <a:spcAft>
                <a:spcPts val="0"/>
              </a:spcAft>
              <a:buSzPct val="92436"/>
              <a:buChar char="○"/>
            </a:pPr>
            <a:r>
              <a:rPr lang="fr" sz="1400"/>
              <a:t>Pourquoi les études cliniques peuvent s’arrêter prématurément ?</a:t>
            </a:r>
            <a:endParaRPr/>
          </a:p>
          <a:p>
            <a:pPr indent="0" lvl="1" marL="615950" rtl="0" algn="l">
              <a:lnSpc>
                <a:spcPct val="115000"/>
              </a:lnSpc>
              <a:spcBef>
                <a:spcPts val="0"/>
              </a:spcBef>
              <a:spcAft>
                <a:spcPts val="0"/>
              </a:spcAft>
              <a:buSzPct val="92436"/>
              <a:buNone/>
            </a:pPr>
            <a:r>
              <a:t/>
            </a:r>
            <a:endParaRPr sz="1400"/>
          </a:p>
          <a:p>
            <a:pPr indent="-311150" lvl="0" marL="457200" rtl="0" algn="l">
              <a:lnSpc>
                <a:spcPct val="115000"/>
              </a:lnSpc>
              <a:spcBef>
                <a:spcPts val="0"/>
              </a:spcBef>
              <a:spcAft>
                <a:spcPts val="0"/>
              </a:spcAft>
              <a:buSzPct val="95588"/>
              <a:buChar char="●"/>
            </a:pPr>
            <a:r>
              <a:rPr b="1" lang="fr" sz="1600"/>
              <a:t>MÉTHODOLOGIE</a:t>
            </a:r>
            <a:endParaRPr/>
          </a:p>
          <a:p>
            <a:pPr indent="-298450" lvl="1" marL="914400" rtl="0" algn="l">
              <a:lnSpc>
                <a:spcPct val="115000"/>
              </a:lnSpc>
              <a:spcBef>
                <a:spcPts val="0"/>
              </a:spcBef>
              <a:spcAft>
                <a:spcPts val="0"/>
              </a:spcAft>
              <a:buSzPct val="92436"/>
              <a:buChar char="○"/>
            </a:pPr>
            <a:r>
              <a:rPr lang="fr" sz="1400"/>
              <a:t>Construction de la base de données</a:t>
            </a:r>
            <a:endParaRPr/>
          </a:p>
          <a:p>
            <a:pPr indent="-298450" lvl="1" marL="914400" rtl="0" algn="l">
              <a:lnSpc>
                <a:spcPct val="115000"/>
              </a:lnSpc>
              <a:spcBef>
                <a:spcPts val="0"/>
              </a:spcBef>
              <a:spcAft>
                <a:spcPts val="0"/>
              </a:spcAft>
              <a:buSzPct val="92436"/>
              <a:buChar char="○"/>
            </a:pPr>
            <a:r>
              <a:rPr lang="fr" sz="1400"/>
              <a:t>Mitigation de l’impact du COVID dans le dataset</a:t>
            </a:r>
            <a:endParaRPr/>
          </a:p>
          <a:p>
            <a:pPr indent="-298450" lvl="1" marL="914400" rtl="0" algn="l">
              <a:lnSpc>
                <a:spcPct val="115000"/>
              </a:lnSpc>
              <a:spcBef>
                <a:spcPts val="0"/>
              </a:spcBef>
              <a:spcAft>
                <a:spcPts val="0"/>
              </a:spcAft>
              <a:buSzPct val="92436"/>
              <a:buChar char="○"/>
            </a:pPr>
            <a:r>
              <a:rPr lang="fr" sz="1400"/>
              <a:t>Construction des modèles de prédictions et d'interprétation</a:t>
            </a:r>
            <a:endParaRPr/>
          </a:p>
          <a:p>
            <a:pPr indent="-228600" lvl="1" marL="914400" rtl="0" algn="l">
              <a:lnSpc>
                <a:spcPct val="115000"/>
              </a:lnSpc>
              <a:spcBef>
                <a:spcPts val="0"/>
              </a:spcBef>
              <a:spcAft>
                <a:spcPts val="0"/>
              </a:spcAft>
              <a:buSzPct val="92436"/>
              <a:buNone/>
            </a:pPr>
            <a:r>
              <a:t/>
            </a:r>
            <a:endParaRPr sz="1400"/>
          </a:p>
          <a:p>
            <a:pPr indent="-311150" lvl="0" marL="457200" rtl="0" algn="l">
              <a:lnSpc>
                <a:spcPct val="115000"/>
              </a:lnSpc>
              <a:spcBef>
                <a:spcPts val="0"/>
              </a:spcBef>
              <a:spcAft>
                <a:spcPts val="0"/>
              </a:spcAft>
              <a:buSzPct val="95588"/>
              <a:buChar char="●"/>
            </a:pPr>
            <a:r>
              <a:rPr b="1" lang="fr" sz="1600"/>
              <a:t>RÉSULTATS</a:t>
            </a:r>
            <a:endParaRPr/>
          </a:p>
          <a:p>
            <a:pPr indent="-298450" lvl="1" marL="914400" rtl="0" algn="l">
              <a:lnSpc>
                <a:spcPct val="115000"/>
              </a:lnSpc>
              <a:spcBef>
                <a:spcPts val="0"/>
              </a:spcBef>
              <a:spcAft>
                <a:spcPts val="0"/>
              </a:spcAft>
              <a:buSzPct val="92436"/>
              <a:buChar char="○"/>
            </a:pPr>
            <a:r>
              <a:rPr lang="fr" sz="1400"/>
              <a:t>Performances des modèles de prédiction d’arrêt prématuré d’étude</a:t>
            </a:r>
            <a:endParaRPr/>
          </a:p>
          <a:p>
            <a:pPr indent="-298450" lvl="1" marL="914400" rtl="0" algn="l">
              <a:lnSpc>
                <a:spcPct val="115000"/>
              </a:lnSpc>
              <a:spcBef>
                <a:spcPts val="0"/>
              </a:spcBef>
              <a:spcAft>
                <a:spcPts val="0"/>
              </a:spcAft>
              <a:buSzPct val="92436"/>
              <a:buChar char="○"/>
            </a:pPr>
            <a:r>
              <a:rPr lang="fr" sz="1400"/>
              <a:t>Performances locales et globales des variables avec SHAP</a:t>
            </a:r>
            <a:endParaRPr/>
          </a:p>
          <a:p>
            <a:pPr indent="-228600" lvl="0" marL="457200" rtl="0" algn="l">
              <a:lnSpc>
                <a:spcPct val="115000"/>
              </a:lnSpc>
              <a:spcBef>
                <a:spcPts val="0"/>
              </a:spcBef>
              <a:spcAft>
                <a:spcPts val="0"/>
              </a:spcAft>
              <a:buSzPct val="95588"/>
              <a:buNone/>
            </a:pPr>
            <a:r>
              <a:t/>
            </a:r>
            <a:endParaRPr b="1" sz="1600"/>
          </a:p>
          <a:p>
            <a:pPr indent="-311150" lvl="0" marL="457200" rtl="0" algn="l">
              <a:lnSpc>
                <a:spcPct val="115000"/>
              </a:lnSpc>
              <a:spcBef>
                <a:spcPts val="0"/>
              </a:spcBef>
              <a:spcAft>
                <a:spcPts val="0"/>
              </a:spcAft>
              <a:buSzPct val="95588"/>
              <a:buChar char="●"/>
            </a:pPr>
            <a:r>
              <a:rPr b="1" lang="fr" sz="1600"/>
              <a:t>DISCUSSIONS &amp; LIMITES</a:t>
            </a:r>
            <a:endParaRPr/>
          </a:p>
          <a:p>
            <a:pPr indent="-298450" lvl="1" marL="914400" rtl="0" algn="l">
              <a:lnSpc>
                <a:spcPct val="115000"/>
              </a:lnSpc>
              <a:spcBef>
                <a:spcPts val="0"/>
              </a:spcBef>
              <a:spcAft>
                <a:spcPts val="0"/>
              </a:spcAft>
              <a:buSzPct val="92436"/>
              <a:buChar char="○"/>
            </a:pPr>
            <a:r>
              <a:rPr lang="fr" sz="1400"/>
              <a:t>Méthodologie utilisée</a:t>
            </a:r>
            <a:endParaRPr/>
          </a:p>
          <a:p>
            <a:pPr indent="-298450" lvl="1" marL="914400" rtl="0" algn="l">
              <a:lnSpc>
                <a:spcPct val="115000"/>
              </a:lnSpc>
              <a:spcBef>
                <a:spcPts val="0"/>
              </a:spcBef>
              <a:spcAft>
                <a:spcPts val="0"/>
              </a:spcAft>
              <a:buSzPct val="92436"/>
              <a:buChar char="○"/>
            </a:pPr>
            <a:r>
              <a:rPr lang="fr" sz="1400"/>
              <a:t>Interprétation et argumentation des résultats obtenus</a:t>
            </a:r>
            <a:endParaRPr/>
          </a:p>
          <a:p>
            <a:pPr indent="0" lvl="0" marL="146050" rtl="0" algn="l">
              <a:lnSpc>
                <a:spcPct val="115000"/>
              </a:lnSpc>
              <a:spcBef>
                <a:spcPts val="0"/>
              </a:spcBef>
              <a:spcAft>
                <a:spcPts val="0"/>
              </a:spcAft>
              <a:buSzPct val="95588"/>
              <a:buNone/>
            </a:pPr>
            <a:r>
              <a:t/>
            </a:r>
            <a:endParaRPr b="1" sz="1600"/>
          </a:p>
          <a:p>
            <a:pPr indent="-311150" lvl="0" marL="457200" rtl="0" algn="l">
              <a:lnSpc>
                <a:spcPct val="115000"/>
              </a:lnSpc>
              <a:spcBef>
                <a:spcPts val="0"/>
              </a:spcBef>
              <a:spcAft>
                <a:spcPts val="0"/>
              </a:spcAft>
              <a:buSzPct val="95588"/>
              <a:buChar char="●"/>
            </a:pPr>
            <a:r>
              <a:rPr b="1" lang="fr" sz="1600"/>
              <a:t>CONCLUSION</a:t>
            </a:r>
            <a:endParaRPr/>
          </a:p>
          <a:p>
            <a:pPr indent="-228600" lvl="0" marL="457200" rtl="0" algn="l">
              <a:lnSpc>
                <a:spcPct val="115000"/>
              </a:lnSpc>
              <a:spcBef>
                <a:spcPts val="0"/>
              </a:spcBef>
              <a:spcAft>
                <a:spcPts val="0"/>
              </a:spcAft>
              <a:buSzPct val="95588"/>
              <a:buNone/>
            </a:pPr>
            <a:r>
              <a:t/>
            </a:r>
            <a:endParaRPr b="1" sz="1600"/>
          </a:p>
        </p:txBody>
      </p:sp>
      <p:sp>
        <p:nvSpPr>
          <p:cNvPr id="138" name="Google Shape;138;p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21"/>
          <p:cNvPicPr preferRelativeResize="0"/>
          <p:nvPr/>
        </p:nvPicPr>
        <p:blipFill rotWithShape="1">
          <a:blip r:embed="rId3">
            <a:alphaModFix/>
          </a:blip>
          <a:srcRect b="0" l="1129" r="0" t="0"/>
          <a:stretch/>
        </p:blipFill>
        <p:spPr>
          <a:xfrm>
            <a:off x="3134935" y="241311"/>
            <a:ext cx="6001114" cy="4297805"/>
          </a:xfrm>
          <a:prstGeom prst="rect">
            <a:avLst/>
          </a:prstGeom>
          <a:noFill/>
          <a:ln>
            <a:noFill/>
          </a:ln>
        </p:spPr>
      </p:pic>
      <p:sp>
        <p:nvSpPr>
          <p:cNvPr id="335" name="Google Shape;335;p21"/>
          <p:cNvSpPr txBox="1"/>
          <p:nvPr>
            <p:ph type="title"/>
          </p:nvPr>
        </p:nvSpPr>
        <p:spPr>
          <a:xfrm>
            <a:off x="254650" y="305655"/>
            <a:ext cx="3357066" cy="17920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fr" sz="2400"/>
              <a:t>Synthèse des variables avec le plus d’impact toutes catégories confondues</a:t>
            </a:r>
            <a:endParaRPr/>
          </a:p>
        </p:txBody>
      </p:sp>
      <p:sp>
        <p:nvSpPr>
          <p:cNvPr id="336" name="Google Shape;336;p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37" name="Google Shape;337;p21"/>
          <p:cNvPicPr preferRelativeResize="0"/>
          <p:nvPr/>
        </p:nvPicPr>
        <p:blipFill rotWithShape="1">
          <a:blip r:embed="rId4">
            <a:alphaModFix/>
          </a:blip>
          <a:srcRect b="46288" l="0" r="0" t="38498"/>
          <a:stretch/>
        </p:blipFill>
        <p:spPr>
          <a:xfrm>
            <a:off x="-106883" y="4458176"/>
            <a:ext cx="9242932" cy="954600"/>
          </a:xfrm>
          <a:prstGeom prst="rect">
            <a:avLst/>
          </a:prstGeom>
          <a:noFill/>
          <a:ln>
            <a:noFill/>
          </a:ln>
        </p:spPr>
      </p:pic>
      <p:sp>
        <p:nvSpPr>
          <p:cNvPr id="338" name="Google Shape;338;p21"/>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39" name="Google Shape;339;p21"/>
          <p:cNvSpPr txBox="1"/>
          <p:nvPr/>
        </p:nvSpPr>
        <p:spPr>
          <a:xfrm>
            <a:off x="254650" y="2097741"/>
            <a:ext cx="3357000" cy="1754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000000"/>
                </a:solidFill>
                <a:latin typeface="Arial"/>
                <a:ea typeface="Arial"/>
                <a:cs typeface="Arial"/>
                <a:sym typeface="Arial"/>
              </a:rPr>
              <a:t>Facteurs de risques </a:t>
            </a:r>
            <a:br>
              <a:rPr b="0" i="0" lang="fr" sz="1200" u="none" cap="none" strike="noStrike">
                <a:solidFill>
                  <a:srgbClr val="000000"/>
                </a:solidFill>
                <a:latin typeface="Arial"/>
                <a:ea typeface="Arial"/>
                <a:cs typeface="Arial"/>
                <a:sym typeface="Arial"/>
              </a:rPr>
            </a:br>
            <a:r>
              <a:rPr b="0" i="0" lang="fr" sz="1200" u="none" cap="none" strike="noStrike">
                <a:solidFill>
                  <a:srgbClr val="000000"/>
                </a:solidFill>
                <a:latin typeface="Arial"/>
                <a:ea typeface="Arial"/>
                <a:cs typeface="Arial"/>
                <a:sym typeface="Arial"/>
              </a:rPr>
              <a:t>majoritairement liés au protocole</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000000"/>
                </a:solidFill>
                <a:latin typeface="Arial"/>
                <a:ea typeface="Arial"/>
                <a:cs typeface="Arial"/>
                <a:sym typeface="Arial"/>
              </a:rPr>
              <a:t>« Néoplasmes » est le facteur de risque</a:t>
            </a:r>
            <a:br>
              <a:rPr b="0" i="0" lang="fr" sz="1200" u="none" cap="none" strike="noStrike">
                <a:solidFill>
                  <a:srgbClr val="000000"/>
                </a:solidFill>
                <a:latin typeface="Arial"/>
                <a:ea typeface="Arial"/>
                <a:cs typeface="Arial"/>
                <a:sym typeface="Arial"/>
              </a:rPr>
            </a:br>
            <a:r>
              <a:rPr b="0" i="0" lang="fr" sz="1200" u="none" cap="none" strike="noStrike">
                <a:solidFill>
                  <a:srgbClr val="000000"/>
                </a:solidFill>
                <a:latin typeface="Arial"/>
                <a:ea typeface="Arial"/>
                <a:cs typeface="Arial"/>
                <a:sym typeface="Arial"/>
              </a:rPr>
              <a:t>principal parmi les variables Mesh</a:t>
            </a:r>
            <a:endParaRPr b="0" i="0" sz="1400" u="none" cap="none" strike="noStrike">
              <a:solidFill>
                <a:srgbClr val="000000"/>
              </a:solidFill>
              <a:latin typeface="Arial"/>
              <a:ea typeface="Arial"/>
              <a:cs typeface="Arial"/>
              <a:sym typeface="Arial"/>
            </a:endParaRPr>
          </a:p>
          <a:p>
            <a:pPr indent="-209550" lvl="0" marL="28575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200"/>
              <a:buFont typeface="Arial"/>
              <a:buChar char="-"/>
            </a:pPr>
            <a:r>
              <a:rPr b="0" i="0" lang="fr" sz="1200" u="none" cap="none" strike="noStrike">
                <a:solidFill>
                  <a:srgbClr val="000000"/>
                </a:solidFill>
                <a:latin typeface="Arial"/>
                <a:ea typeface="Arial"/>
                <a:cs typeface="Arial"/>
                <a:sym typeface="Arial"/>
              </a:rPr>
              <a:t>Le nombre de collaborateurs est la </a:t>
            </a:r>
            <a:br>
              <a:rPr b="0" i="0" lang="fr" sz="1200" u="none" cap="none" strike="noStrike">
                <a:solidFill>
                  <a:srgbClr val="000000"/>
                </a:solidFill>
                <a:latin typeface="Arial"/>
                <a:ea typeface="Arial"/>
                <a:cs typeface="Arial"/>
                <a:sym typeface="Arial"/>
              </a:rPr>
            </a:br>
            <a:r>
              <a:rPr b="0" i="0" lang="fr" sz="1200" u="none" cap="none" strike="noStrike">
                <a:solidFill>
                  <a:srgbClr val="000000"/>
                </a:solidFill>
                <a:latin typeface="Arial"/>
                <a:ea typeface="Arial"/>
                <a:cs typeface="Arial"/>
                <a:sym typeface="Arial"/>
              </a:rPr>
              <a:t>variable administrative avec le plus d’impact  </a:t>
            </a:r>
            <a:endParaRPr b="0" i="0" sz="1400" u="none" cap="none" strike="noStrike">
              <a:solidFill>
                <a:srgbClr val="000000"/>
              </a:solidFill>
              <a:latin typeface="Arial"/>
              <a:ea typeface="Arial"/>
              <a:cs typeface="Arial"/>
              <a:sym typeface="Arial"/>
            </a:endParaRPr>
          </a:p>
        </p:txBody>
      </p:sp>
      <p:sp>
        <p:nvSpPr>
          <p:cNvPr id="340" name="Google Shape;340;p21"/>
          <p:cNvSpPr txBox="1"/>
          <p:nvPr/>
        </p:nvSpPr>
        <p:spPr>
          <a:xfrm>
            <a:off x="7571909" y="2390213"/>
            <a:ext cx="1637650" cy="507831"/>
          </a:xfrm>
          <a:prstGeom prst="rect">
            <a:avLst/>
          </a:prstGeom>
          <a:solidFill>
            <a:schemeClr val="dk1"/>
          </a:solidFill>
          <a:ln cap="flat" cmpd="sng" w="9525">
            <a:solidFill>
              <a:srgbClr val="15151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111C22"/>
                </a:solidFill>
                <a:latin typeface="Arial"/>
                <a:ea typeface="Arial"/>
                <a:cs typeface="Arial"/>
                <a:sym typeface="Arial"/>
              </a:rPr>
              <a:t>( ↑ ) : Facteur de Risque</a:t>
            </a:r>
            <a:endParaRPr b="0" i="0" sz="900" u="none" cap="none" strike="noStrike">
              <a:solidFill>
                <a:srgbClr val="111C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111C22"/>
                </a:solidFill>
                <a:latin typeface="Arial"/>
                <a:ea typeface="Arial"/>
                <a:cs typeface="Arial"/>
                <a:sym typeface="Arial"/>
              </a:rPr>
              <a:t>( ↓ ) : Facteur Protecteur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111C22"/>
                </a:solidFill>
                <a:latin typeface="Arial"/>
                <a:ea typeface="Arial"/>
                <a:cs typeface="Arial"/>
                <a:sym typeface="Arial"/>
              </a:rPr>
              <a:t>( o ) : Impact Indéterminé</a:t>
            </a:r>
            <a:endParaRPr b="0" i="0" sz="900" u="none" cap="none" strike="noStrike">
              <a:solidFill>
                <a:srgbClr val="111C2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4" name="Shape 344"/>
        <p:cNvGrpSpPr/>
        <p:nvPr/>
      </p:nvGrpSpPr>
      <p:grpSpPr>
        <a:xfrm>
          <a:off x="0" y="0"/>
          <a:ext cx="0" cy="0"/>
          <a:chOff x="0" y="0"/>
          <a:chExt cx="0" cy="0"/>
        </a:xfrm>
      </p:grpSpPr>
      <p:pic>
        <p:nvPicPr>
          <p:cNvPr id="345" name="Google Shape;345;p58"/>
          <p:cNvPicPr preferRelativeResize="0"/>
          <p:nvPr/>
        </p:nvPicPr>
        <p:blipFill rotWithShape="1">
          <a:blip r:embed="rId3">
            <a:alphaModFix/>
          </a:blip>
          <a:srcRect b="0" l="1129" r="0" t="0"/>
          <a:stretch/>
        </p:blipFill>
        <p:spPr>
          <a:xfrm>
            <a:off x="4881378" y="1124720"/>
            <a:ext cx="4007972" cy="2943440"/>
          </a:xfrm>
          <a:prstGeom prst="rect">
            <a:avLst/>
          </a:prstGeom>
          <a:noFill/>
          <a:ln>
            <a:noFill/>
          </a:ln>
        </p:spPr>
      </p:pic>
      <p:sp>
        <p:nvSpPr>
          <p:cNvPr id="346" name="Google Shape;346;p58"/>
          <p:cNvSpPr txBox="1"/>
          <p:nvPr>
            <p:ph type="title"/>
          </p:nvPr>
        </p:nvSpPr>
        <p:spPr>
          <a:xfrm>
            <a:off x="254650" y="305655"/>
            <a:ext cx="8249958" cy="17920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fr" sz="2400"/>
              <a:t>Synthèse des variables avec le plus d’impact toutes catégories confondues</a:t>
            </a:r>
            <a:endParaRPr/>
          </a:p>
        </p:txBody>
      </p:sp>
      <p:sp>
        <p:nvSpPr>
          <p:cNvPr id="347" name="Google Shape;347;p5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48" name="Google Shape;348;p58"/>
          <p:cNvPicPr preferRelativeResize="0"/>
          <p:nvPr/>
        </p:nvPicPr>
        <p:blipFill rotWithShape="1">
          <a:blip r:embed="rId4">
            <a:alphaModFix/>
          </a:blip>
          <a:srcRect b="46288" l="0" r="0" t="38498"/>
          <a:stretch/>
        </p:blipFill>
        <p:spPr>
          <a:xfrm>
            <a:off x="-106883" y="4458176"/>
            <a:ext cx="9242932" cy="954600"/>
          </a:xfrm>
          <a:prstGeom prst="rect">
            <a:avLst/>
          </a:prstGeom>
          <a:noFill/>
          <a:ln>
            <a:noFill/>
          </a:ln>
        </p:spPr>
      </p:pic>
      <p:sp>
        <p:nvSpPr>
          <p:cNvPr id="349" name="Google Shape;349;p58"/>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350" name="Google Shape;350;p58"/>
          <p:cNvPicPr preferRelativeResize="0"/>
          <p:nvPr/>
        </p:nvPicPr>
        <p:blipFill rotWithShape="1">
          <a:blip r:embed="rId5">
            <a:alphaModFix/>
          </a:blip>
          <a:srcRect b="0" l="0" r="0" t="0"/>
          <a:stretch/>
        </p:blipFill>
        <p:spPr>
          <a:xfrm>
            <a:off x="-17470" y="1451163"/>
            <a:ext cx="4898848" cy="22411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2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DISCUSSIONS</a:t>
            </a:r>
            <a:endParaRPr/>
          </a:p>
        </p:txBody>
      </p:sp>
      <p:sp>
        <p:nvSpPr>
          <p:cNvPr id="356" name="Google Shape;356;p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57" name="Google Shape;357;p22"/>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358" name="Google Shape;358;p22"/>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59" name="Google Shape;359;p22"/>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3" name="Shape 363"/>
        <p:cNvGrpSpPr/>
        <p:nvPr/>
      </p:nvGrpSpPr>
      <p:grpSpPr>
        <a:xfrm>
          <a:off x="0" y="0"/>
          <a:ext cx="0" cy="0"/>
          <a:chOff x="0" y="0"/>
          <a:chExt cx="0" cy="0"/>
        </a:xfrm>
      </p:grpSpPr>
      <p:sp>
        <p:nvSpPr>
          <p:cNvPr id="364" name="Google Shape;364;p2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Régression Logistique &amp; XGBoost </a:t>
            </a:r>
            <a:endParaRPr/>
          </a:p>
        </p:txBody>
      </p:sp>
      <p:sp>
        <p:nvSpPr>
          <p:cNvPr id="365" name="Google Shape;365;p2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Différentes distributions de types et catégories pathologiques d’études cliniques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L’impact des études arrêtées à cause d’un recrutement insuffisant dans notre set de données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L’impact du covid + le manque de recul pour la généralisation des scores des modèles</a:t>
            </a:r>
            <a:endParaRPr>
              <a:latin typeface="Calibri"/>
              <a:ea typeface="Calibri"/>
              <a:cs typeface="Calibri"/>
              <a:sym typeface="Calibri"/>
            </a:endParaRPr>
          </a:p>
          <a:p>
            <a:pPr indent="0" lvl="0" marL="0" rtl="0" algn="l">
              <a:lnSpc>
                <a:spcPct val="115000"/>
              </a:lnSpc>
              <a:spcBef>
                <a:spcPts val="0"/>
              </a:spcBef>
              <a:spcAft>
                <a:spcPts val="1200"/>
              </a:spcAft>
              <a:buSzPts val="1300"/>
              <a:buNone/>
            </a:pPr>
            <a:r>
              <a:t/>
            </a:r>
            <a:endParaRPr sz="1400">
              <a:latin typeface="Calibri"/>
              <a:ea typeface="Calibri"/>
              <a:cs typeface="Calibri"/>
              <a:sym typeface="Calibri"/>
            </a:endParaRPr>
          </a:p>
        </p:txBody>
      </p:sp>
      <p:sp>
        <p:nvSpPr>
          <p:cNvPr id="366" name="Google Shape;366;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67" name="Google Shape;367;p24"/>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368" name="Google Shape;368;p24"/>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0" st="0"/>
                                            </p:txEl>
                                          </p:spTgt>
                                        </p:tgtEl>
                                        <p:attrNameLst>
                                          <p:attrName>style.visibility</p:attrName>
                                        </p:attrNameLst>
                                      </p:cBhvr>
                                      <p:to>
                                        <p:strVal val="visible"/>
                                      </p:to>
                                    </p:set>
                                    <p:animEffect filter="fade" transition="in">
                                      <p:cBhvr>
                                        <p:cTn dur="500"/>
                                        <p:tgtEl>
                                          <p:spTgt spid="3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1" st="1"/>
                                            </p:txEl>
                                          </p:spTgt>
                                        </p:tgtEl>
                                        <p:attrNameLst>
                                          <p:attrName>style.visibility</p:attrName>
                                        </p:attrNameLst>
                                      </p:cBhvr>
                                      <p:to>
                                        <p:strVal val="visible"/>
                                      </p:to>
                                    </p:set>
                                    <p:animEffect filter="fade" transition="in">
                                      <p:cBhvr>
                                        <p:cTn dur="500"/>
                                        <p:tgtEl>
                                          <p:spTgt spid="3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2" st="2"/>
                                            </p:txEl>
                                          </p:spTgt>
                                        </p:tgtEl>
                                        <p:attrNameLst>
                                          <p:attrName>style.visibility</p:attrName>
                                        </p:attrNameLst>
                                      </p:cBhvr>
                                      <p:to>
                                        <p:strVal val="visible"/>
                                      </p:to>
                                    </p:set>
                                    <p:animEffect filter="fade" transition="in">
                                      <p:cBhvr>
                                        <p:cTn dur="500"/>
                                        <p:tgtEl>
                                          <p:spTgt spid="3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xEl>
                                              <p:pRg end="3" st="3"/>
                                            </p:txEl>
                                          </p:spTgt>
                                        </p:tgtEl>
                                        <p:attrNameLst>
                                          <p:attrName>style.visibility</p:attrName>
                                        </p:attrNameLst>
                                      </p:cBhvr>
                                      <p:to>
                                        <p:strVal val="visible"/>
                                      </p:to>
                                    </p:set>
                                    <p:animEffect filter="fade" transition="in">
                                      <p:cBhvr>
                                        <p:cTn dur="500"/>
                                        <p:tgtEl>
                                          <p:spTgt spid="3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5"/>
          <p:cNvSpPr txBox="1"/>
          <p:nvPr>
            <p:ph type="title"/>
          </p:nvPr>
        </p:nvSpPr>
        <p:spPr>
          <a:xfrm>
            <a:off x="510384" y="297009"/>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Interprétation de l’impact des variables(1)</a:t>
            </a:r>
            <a:endParaRPr/>
          </a:p>
        </p:txBody>
      </p:sp>
      <p:sp>
        <p:nvSpPr>
          <p:cNvPr id="374" name="Google Shape;374;p25"/>
          <p:cNvSpPr txBox="1"/>
          <p:nvPr>
            <p:ph idx="1" type="body"/>
          </p:nvPr>
        </p:nvSpPr>
        <p:spPr>
          <a:xfrm>
            <a:off x="885034" y="794228"/>
            <a:ext cx="7505700" cy="2448000"/>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Clr>
                <a:srgbClr val="000000"/>
              </a:buClr>
              <a:buSzPts val="1400"/>
              <a:buNone/>
            </a:pPr>
            <a:r>
              <a:rPr b="1" lang="fr" sz="1400" u="sng">
                <a:solidFill>
                  <a:srgbClr val="000000"/>
                </a:solidFill>
                <a:latin typeface="Calibri"/>
                <a:ea typeface="Calibri"/>
                <a:cs typeface="Calibri"/>
                <a:sym typeface="Calibri"/>
              </a:rPr>
              <a:t>Variables générales :</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FF0000"/>
                </a:solidFill>
                <a:latin typeface="Calibri"/>
                <a:ea typeface="Calibri"/>
                <a:cs typeface="Calibri"/>
                <a:sym typeface="Calibri"/>
              </a:rPr>
              <a:t>L’utilisation de molécules régulées FDA</a:t>
            </a:r>
            <a:endParaRPr/>
          </a:p>
          <a:p>
            <a:pPr indent="-171450" lvl="2" marL="1225550" rtl="0" algn="just">
              <a:lnSpc>
                <a:spcPct val="115000"/>
              </a:lnSpc>
              <a:spcBef>
                <a:spcPts val="0"/>
              </a:spcBef>
              <a:spcAft>
                <a:spcPts val="0"/>
              </a:spcAft>
              <a:buClr>
                <a:srgbClr val="000000"/>
              </a:buClr>
              <a:buSzPts val="1400"/>
              <a:buFont typeface="Times New Roman"/>
              <a:buChar char="-"/>
            </a:pPr>
            <a:r>
              <a:rPr i="1" lang="fr" sz="1050">
                <a:latin typeface="Calibri"/>
                <a:ea typeface="Calibri"/>
                <a:cs typeface="Calibri"/>
                <a:sym typeface="Calibri"/>
              </a:rPr>
              <a:t>drug or biological product subject to section 505 of the Federal Food, Drug, and Cosmetic Act or to section 351 of the Public Health Service Act </a:t>
            </a:r>
            <a:r>
              <a:rPr lang="fr" sz="1050">
                <a:latin typeface="Calibri"/>
                <a:ea typeface="Calibri"/>
                <a:cs typeface="Calibri"/>
                <a:sym typeface="Calibri"/>
              </a:rPr>
              <a:t>🡪 garant de la sécurité et efficacité du produit</a:t>
            </a:r>
            <a:endParaRPr i="1" sz="1050">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sz="1200">
                <a:solidFill>
                  <a:srgbClr val="151515"/>
                </a:solidFill>
                <a:latin typeface="Calibri"/>
                <a:ea typeface="Calibri"/>
                <a:cs typeface="Calibri"/>
                <a:sym typeface="Calibri"/>
              </a:rPr>
              <a:t>Régulation FDA demande un plus haut niveau de preuve, de grandes cohortes, un besoin de collecter Real World Evidences de haute qualité, plus de restrictions etc.</a:t>
            </a:r>
            <a:endParaRPr/>
          </a:p>
          <a:p>
            <a:pPr indent="-171450" lvl="1" marL="768350" rtl="0" algn="just">
              <a:lnSpc>
                <a:spcPct val="115000"/>
              </a:lnSpc>
              <a:spcBef>
                <a:spcPts val="0"/>
              </a:spcBef>
              <a:spcAft>
                <a:spcPts val="0"/>
              </a:spcAft>
              <a:buClr>
                <a:srgbClr val="000000"/>
              </a:buClr>
              <a:buSzPts val="1400"/>
              <a:buFont typeface="Times New Roman"/>
              <a:buChar char="-"/>
            </a:pPr>
            <a:r>
              <a:rPr lang="fr">
                <a:latin typeface="Calibri"/>
                <a:ea typeface="Calibri"/>
                <a:cs typeface="Calibri"/>
                <a:sym typeface="Calibri"/>
              </a:rPr>
              <a:t> </a:t>
            </a:r>
            <a:r>
              <a:rPr b="1" lang="fr" sz="1200">
                <a:solidFill>
                  <a:srgbClr val="FF0000"/>
                </a:solidFill>
                <a:latin typeface="Calibri"/>
                <a:ea typeface="Calibri"/>
                <a:cs typeface="Calibri"/>
                <a:sym typeface="Calibri"/>
              </a:rPr>
              <a:t>Trop de termes MeSH / trop d’objectifs secondaires</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i="1" lang="fr" sz="900">
                <a:latin typeface="Calibri"/>
                <a:ea typeface="Calibri"/>
                <a:cs typeface="Calibri"/>
                <a:sym typeface="Calibri"/>
              </a:rPr>
              <a:t>Vetter TR, Mascha EJ. Defining the Primary Outcomes and Justifying Secondary Outcomes of a Study: Usually, the Fewer, the Better. Anesth Analg. 2017</a:t>
            </a:r>
            <a:endParaRPr i="1" sz="1600">
              <a:solidFill>
                <a:srgbClr val="151515"/>
              </a:solidFill>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sz="1200">
                <a:solidFill>
                  <a:srgbClr val="151515"/>
                </a:solidFill>
                <a:latin typeface="Calibri"/>
                <a:ea typeface="Calibri"/>
                <a:cs typeface="Calibri"/>
                <a:sym typeface="Calibri"/>
              </a:rPr>
              <a:t>risque de perte du focus de l’étude</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0070C0"/>
                </a:solidFill>
                <a:latin typeface="Calibri"/>
                <a:ea typeface="Calibri"/>
                <a:cs typeface="Calibri"/>
                <a:sym typeface="Calibri"/>
              </a:rPr>
              <a:t>Pas de modification du nombre d’objectifs primaires</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sz="1200">
                <a:solidFill>
                  <a:srgbClr val="151515"/>
                </a:solidFill>
                <a:latin typeface="Calibri"/>
                <a:ea typeface="Calibri"/>
                <a:cs typeface="Calibri"/>
                <a:sym typeface="Calibri"/>
              </a:rPr>
              <a:t>l’étude se déroule sans inattendu demandant une modification du protocole</a:t>
            </a:r>
            <a:endParaRPr b="1" sz="1200">
              <a:solidFill>
                <a:srgbClr val="000000"/>
              </a:solidFill>
              <a:latin typeface="Calibri"/>
              <a:ea typeface="Calibri"/>
              <a:cs typeface="Calibri"/>
              <a:sym typeface="Calibri"/>
            </a:endParaRPr>
          </a:p>
          <a:p>
            <a:pPr indent="0" lvl="0" marL="139700" rtl="0" algn="just">
              <a:lnSpc>
                <a:spcPct val="115000"/>
              </a:lnSpc>
              <a:spcBef>
                <a:spcPts val="0"/>
              </a:spcBef>
              <a:spcAft>
                <a:spcPts val="0"/>
              </a:spcAft>
              <a:buClr>
                <a:srgbClr val="000000"/>
              </a:buClr>
              <a:buSzPts val="1400"/>
              <a:buNone/>
            </a:pPr>
            <a:r>
              <a:rPr b="1" lang="fr" sz="1400" u="sng">
                <a:solidFill>
                  <a:srgbClr val="000000"/>
                </a:solidFill>
                <a:latin typeface="Calibri"/>
                <a:ea typeface="Calibri"/>
                <a:cs typeface="Calibri"/>
                <a:sym typeface="Calibri"/>
              </a:rPr>
              <a:t>Variables liées à la pathologie étudiée :</a:t>
            </a:r>
            <a:endParaRPr>
              <a:latin typeface="Calibri"/>
              <a:ea typeface="Calibri"/>
              <a:cs typeface="Calibri"/>
              <a:sym typeface="Calibri"/>
            </a:endParaRPr>
          </a:p>
          <a:p>
            <a:pPr indent="0" lvl="1" marL="596900" rtl="0" algn="just">
              <a:lnSpc>
                <a:spcPct val="115000"/>
              </a:lnSpc>
              <a:spcBef>
                <a:spcPts val="0"/>
              </a:spcBef>
              <a:spcAft>
                <a:spcPts val="0"/>
              </a:spcAft>
              <a:buClr>
                <a:srgbClr val="000000"/>
              </a:buClr>
              <a:buSzPts val="1400"/>
              <a:buNone/>
            </a:pPr>
            <a:r>
              <a:rPr b="1" lang="fr" sz="1200">
                <a:solidFill>
                  <a:srgbClr val="151515"/>
                </a:solidFill>
                <a:latin typeface="Calibri"/>
                <a:ea typeface="Calibri"/>
                <a:cs typeface="Calibri"/>
                <a:sym typeface="Calibri"/>
              </a:rPr>
              <a:t>- </a:t>
            </a:r>
            <a:r>
              <a:rPr b="1" lang="fr" sz="1200">
                <a:solidFill>
                  <a:srgbClr val="FF0000"/>
                </a:solidFill>
                <a:latin typeface="Calibri"/>
                <a:ea typeface="Calibri"/>
                <a:cs typeface="Calibri"/>
                <a:sym typeface="Calibri"/>
              </a:rPr>
              <a:t>Néoplasmes</a:t>
            </a:r>
            <a:endParaRPr>
              <a:latin typeface="Calibri"/>
              <a:ea typeface="Calibri"/>
              <a:cs typeface="Calibri"/>
              <a:sym typeface="Calibri"/>
            </a:endParaRPr>
          </a:p>
          <a:p>
            <a:pPr indent="0" lvl="1" marL="596900" rtl="0" algn="just">
              <a:lnSpc>
                <a:spcPct val="115000"/>
              </a:lnSpc>
              <a:spcBef>
                <a:spcPts val="0"/>
              </a:spcBef>
              <a:spcAft>
                <a:spcPts val="0"/>
              </a:spcAft>
              <a:buClr>
                <a:srgbClr val="000000"/>
              </a:buClr>
              <a:buSzPts val="1400"/>
              <a:buNone/>
            </a:pPr>
            <a:r>
              <a:rPr b="1" lang="fr" sz="1200">
                <a:solidFill>
                  <a:srgbClr val="151515"/>
                </a:solidFill>
                <a:latin typeface="Calibri"/>
                <a:ea typeface="Calibri"/>
                <a:cs typeface="Calibri"/>
                <a:sym typeface="Calibri"/>
              </a:rPr>
              <a:t>-</a:t>
            </a:r>
            <a:r>
              <a:rPr b="1" lang="fr" sz="1200">
                <a:solidFill>
                  <a:srgbClr val="0070C0"/>
                </a:solidFill>
                <a:latin typeface="Calibri"/>
                <a:ea typeface="Calibri"/>
                <a:cs typeface="Calibri"/>
                <a:sym typeface="Calibri"/>
              </a:rPr>
              <a:t> Pathologies SNC et prénatales moins à risque</a:t>
            </a:r>
            <a:endParaRPr>
              <a:latin typeface="Calibri"/>
              <a:ea typeface="Calibri"/>
              <a:cs typeface="Calibri"/>
              <a:sym typeface="Calibri"/>
            </a:endParaRPr>
          </a:p>
          <a:p>
            <a:pPr indent="-317500" lvl="2" marL="1371600" rtl="0" algn="just">
              <a:lnSpc>
                <a:spcPct val="115000"/>
              </a:lnSpc>
              <a:spcBef>
                <a:spcPts val="0"/>
              </a:spcBef>
              <a:spcAft>
                <a:spcPts val="0"/>
              </a:spcAft>
              <a:buClr>
                <a:srgbClr val="000000"/>
              </a:buClr>
              <a:buSzPts val="1400"/>
              <a:buFont typeface="Times New Roman"/>
              <a:buChar char="●"/>
            </a:pPr>
            <a:r>
              <a:rPr lang="fr" sz="1200">
                <a:solidFill>
                  <a:srgbClr val="000000"/>
                </a:solidFill>
                <a:latin typeface="Calibri"/>
                <a:ea typeface="Calibri"/>
                <a:cs typeface="Calibri"/>
                <a:sym typeface="Calibri"/>
              </a:rPr>
              <a:t>Beaucoup de connaissances actuelles sur certaines maladies rares du SNC</a:t>
            </a:r>
            <a:endParaRPr>
              <a:latin typeface="Calibri"/>
              <a:ea typeface="Calibri"/>
              <a:cs typeface="Calibri"/>
              <a:sym typeface="Calibri"/>
            </a:endParaRPr>
          </a:p>
          <a:p>
            <a:pPr indent="-317500" lvl="2" marL="1371600" rtl="0" algn="just">
              <a:lnSpc>
                <a:spcPct val="115000"/>
              </a:lnSpc>
              <a:spcBef>
                <a:spcPts val="0"/>
              </a:spcBef>
              <a:spcAft>
                <a:spcPts val="0"/>
              </a:spcAft>
              <a:buClr>
                <a:srgbClr val="000000"/>
              </a:buClr>
              <a:buSzPts val="1400"/>
              <a:buFont typeface="Times New Roman"/>
              <a:buChar char="●"/>
            </a:pPr>
            <a:r>
              <a:rPr lang="fr" sz="1200">
                <a:solidFill>
                  <a:srgbClr val="000000"/>
                </a:solidFill>
                <a:latin typeface="Calibri"/>
                <a:ea typeface="Calibri"/>
                <a:cs typeface="Calibri"/>
                <a:sym typeface="Calibri"/>
              </a:rPr>
              <a:t>Pathologies prénatales axées sur le préventif plutôt que curatif</a:t>
            </a:r>
            <a:endParaRPr>
              <a:latin typeface="Calibri"/>
              <a:ea typeface="Calibri"/>
              <a:cs typeface="Calibri"/>
              <a:sym typeface="Calibri"/>
            </a:endParaRPr>
          </a:p>
        </p:txBody>
      </p:sp>
      <p:sp>
        <p:nvSpPr>
          <p:cNvPr id="375" name="Google Shape;375;p2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76" name="Google Shape;376;p25"/>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377" name="Google Shape;377;p25"/>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Effect filter="fade" transition="in">
                                      <p:cBhvr>
                                        <p:cTn dur="500"/>
                                        <p:tgtEl>
                                          <p:spTgt spid="3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 st="1"/>
                                            </p:txEl>
                                          </p:spTgt>
                                        </p:tgtEl>
                                        <p:attrNameLst>
                                          <p:attrName>style.visibility</p:attrName>
                                        </p:attrNameLst>
                                      </p:cBhvr>
                                      <p:to>
                                        <p:strVal val="visible"/>
                                      </p:to>
                                    </p:set>
                                    <p:animEffect filter="fade" transition="in">
                                      <p:cBhvr>
                                        <p:cTn dur="500"/>
                                        <p:tgtEl>
                                          <p:spTgt spid="37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2" st="2"/>
                                            </p:txEl>
                                          </p:spTgt>
                                        </p:tgtEl>
                                        <p:attrNameLst>
                                          <p:attrName>style.visibility</p:attrName>
                                        </p:attrNameLst>
                                      </p:cBhvr>
                                      <p:to>
                                        <p:strVal val="visible"/>
                                      </p:to>
                                    </p:set>
                                    <p:animEffect filter="fade" transition="in">
                                      <p:cBhvr>
                                        <p:cTn dur="500"/>
                                        <p:tgtEl>
                                          <p:spTgt spid="37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3" st="3"/>
                                            </p:txEl>
                                          </p:spTgt>
                                        </p:tgtEl>
                                        <p:attrNameLst>
                                          <p:attrName>style.visibility</p:attrName>
                                        </p:attrNameLst>
                                      </p:cBhvr>
                                      <p:to>
                                        <p:strVal val="visible"/>
                                      </p:to>
                                    </p:set>
                                    <p:animEffect filter="fade" transition="in">
                                      <p:cBhvr>
                                        <p:cTn dur="500"/>
                                        <p:tgtEl>
                                          <p:spTgt spid="37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4" st="4"/>
                                            </p:txEl>
                                          </p:spTgt>
                                        </p:tgtEl>
                                        <p:attrNameLst>
                                          <p:attrName>style.visibility</p:attrName>
                                        </p:attrNameLst>
                                      </p:cBhvr>
                                      <p:to>
                                        <p:strVal val="visible"/>
                                      </p:to>
                                    </p:set>
                                    <p:animEffect filter="fade" transition="in">
                                      <p:cBhvr>
                                        <p:cTn dur="500"/>
                                        <p:tgtEl>
                                          <p:spTgt spid="37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5" st="5"/>
                                            </p:txEl>
                                          </p:spTgt>
                                        </p:tgtEl>
                                        <p:attrNameLst>
                                          <p:attrName>style.visibility</p:attrName>
                                        </p:attrNameLst>
                                      </p:cBhvr>
                                      <p:to>
                                        <p:strVal val="visible"/>
                                      </p:to>
                                    </p:set>
                                    <p:animEffect filter="fade" transition="in">
                                      <p:cBhvr>
                                        <p:cTn dur="500"/>
                                        <p:tgtEl>
                                          <p:spTgt spid="37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6" st="6"/>
                                            </p:txEl>
                                          </p:spTgt>
                                        </p:tgtEl>
                                        <p:attrNameLst>
                                          <p:attrName>style.visibility</p:attrName>
                                        </p:attrNameLst>
                                      </p:cBhvr>
                                      <p:to>
                                        <p:strVal val="visible"/>
                                      </p:to>
                                    </p:set>
                                    <p:animEffect filter="fade" transition="in">
                                      <p:cBhvr>
                                        <p:cTn dur="500"/>
                                        <p:tgtEl>
                                          <p:spTgt spid="37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7" st="7"/>
                                            </p:txEl>
                                          </p:spTgt>
                                        </p:tgtEl>
                                        <p:attrNameLst>
                                          <p:attrName>style.visibility</p:attrName>
                                        </p:attrNameLst>
                                      </p:cBhvr>
                                      <p:to>
                                        <p:strVal val="visible"/>
                                      </p:to>
                                    </p:set>
                                    <p:animEffect filter="fade" transition="in">
                                      <p:cBhvr>
                                        <p:cTn dur="500"/>
                                        <p:tgtEl>
                                          <p:spTgt spid="37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8" st="8"/>
                                            </p:txEl>
                                          </p:spTgt>
                                        </p:tgtEl>
                                        <p:attrNameLst>
                                          <p:attrName>style.visibility</p:attrName>
                                        </p:attrNameLst>
                                      </p:cBhvr>
                                      <p:to>
                                        <p:strVal val="visible"/>
                                      </p:to>
                                    </p:set>
                                    <p:animEffect filter="fade" transition="in">
                                      <p:cBhvr>
                                        <p:cTn dur="500"/>
                                        <p:tgtEl>
                                          <p:spTgt spid="37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9" st="9"/>
                                            </p:txEl>
                                          </p:spTgt>
                                        </p:tgtEl>
                                        <p:attrNameLst>
                                          <p:attrName>style.visibility</p:attrName>
                                        </p:attrNameLst>
                                      </p:cBhvr>
                                      <p:to>
                                        <p:strVal val="visible"/>
                                      </p:to>
                                    </p:set>
                                    <p:animEffect filter="fade" transition="in">
                                      <p:cBhvr>
                                        <p:cTn dur="500"/>
                                        <p:tgtEl>
                                          <p:spTgt spid="37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0" st="10"/>
                                            </p:txEl>
                                          </p:spTgt>
                                        </p:tgtEl>
                                        <p:attrNameLst>
                                          <p:attrName>style.visibility</p:attrName>
                                        </p:attrNameLst>
                                      </p:cBhvr>
                                      <p:to>
                                        <p:strVal val="visible"/>
                                      </p:to>
                                    </p:set>
                                    <p:animEffect filter="fade" transition="in">
                                      <p:cBhvr>
                                        <p:cTn dur="500"/>
                                        <p:tgtEl>
                                          <p:spTgt spid="37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1" st="11"/>
                                            </p:txEl>
                                          </p:spTgt>
                                        </p:tgtEl>
                                        <p:attrNameLst>
                                          <p:attrName>style.visibility</p:attrName>
                                        </p:attrNameLst>
                                      </p:cBhvr>
                                      <p:to>
                                        <p:strVal val="visible"/>
                                      </p:to>
                                    </p:set>
                                    <p:animEffect filter="fade" transition="in">
                                      <p:cBhvr>
                                        <p:cTn dur="500"/>
                                        <p:tgtEl>
                                          <p:spTgt spid="37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2" st="12"/>
                                            </p:txEl>
                                          </p:spTgt>
                                        </p:tgtEl>
                                        <p:attrNameLst>
                                          <p:attrName>style.visibility</p:attrName>
                                        </p:attrNameLst>
                                      </p:cBhvr>
                                      <p:to>
                                        <p:strVal val="visible"/>
                                      </p:to>
                                    </p:set>
                                    <p:animEffect filter="fade" transition="in">
                                      <p:cBhvr>
                                        <p:cTn dur="500"/>
                                        <p:tgtEl>
                                          <p:spTgt spid="37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4">
                                            <p:txEl>
                                              <p:pRg end="13" st="13"/>
                                            </p:txEl>
                                          </p:spTgt>
                                        </p:tgtEl>
                                        <p:attrNameLst>
                                          <p:attrName>style.visibility</p:attrName>
                                        </p:attrNameLst>
                                      </p:cBhvr>
                                      <p:to>
                                        <p:strVal val="visible"/>
                                      </p:to>
                                    </p:set>
                                    <p:animEffect filter="fade" transition="in">
                                      <p:cBhvr>
                                        <p:cTn dur="500"/>
                                        <p:tgtEl>
                                          <p:spTgt spid="37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idx="1" type="body"/>
          </p:nvPr>
        </p:nvSpPr>
        <p:spPr>
          <a:xfrm>
            <a:off x="819150" y="900934"/>
            <a:ext cx="7505700" cy="3591107"/>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Clr>
                <a:srgbClr val="000000"/>
              </a:buClr>
              <a:buSzPts val="1400"/>
              <a:buNone/>
            </a:pPr>
            <a:r>
              <a:rPr b="1" lang="fr" sz="1400" u="sng">
                <a:solidFill>
                  <a:srgbClr val="000000"/>
                </a:solidFill>
                <a:latin typeface="Calibri"/>
                <a:ea typeface="Calibri"/>
                <a:cs typeface="Calibri"/>
                <a:sym typeface="Calibri"/>
              </a:rPr>
              <a:t>Variables liées aux modèles d’interventions:</a:t>
            </a:r>
            <a:endParaRPr/>
          </a:p>
          <a:p>
            <a:pPr indent="0" lvl="0" marL="139700" rtl="0" algn="just">
              <a:lnSpc>
                <a:spcPct val="115000"/>
              </a:lnSpc>
              <a:spcBef>
                <a:spcPts val="0"/>
              </a:spcBef>
              <a:spcAft>
                <a:spcPts val="0"/>
              </a:spcAft>
              <a:buClr>
                <a:srgbClr val="000000"/>
              </a:buClr>
              <a:buSzPts val="1400"/>
              <a:buNone/>
            </a:pPr>
            <a:r>
              <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FF0000"/>
                </a:solidFill>
                <a:latin typeface="Calibri"/>
                <a:ea typeface="Calibri"/>
                <a:cs typeface="Calibri"/>
                <a:sym typeface="Calibri"/>
              </a:rPr>
              <a:t>Modèles Parallèles, Randomisation, Groupe contrôle placebo</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a:solidFill>
                  <a:srgbClr val="151515"/>
                </a:solidFill>
                <a:latin typeface="Calibri"/>
                <a:ea typeface="Calibri"/>
                <a:cs typeface="Calibri"/>
                <a:sym typeface="Calibri"/>
              </a:rPr>
              <a:t>Modèles traditionnels en Parallèle souvent non adaptés :</a:t>
            </a:r>
            <a:endParaRPr>
              <a:latin typeface="Calibri"/>
              <a:ea typeface="Calibri"/>
              <a:cs typeface="Calibri"/>
              <a:sym typeface="Calibri"/>
            </a:endParaRPr>
          </a:p>
          <a:p>
            <a:pPr indent="-171450" lvl="3" marL="1682750" rtl="0" algn="just">
              <a:lnSpc>
                <a:spcPct val="115000"/>
              </a:lnSpc>
              <a:spcBef>
                <a:spcPts val="0"/>
              </a:spcBef>
              <a:spcAft>
                <a:spcPts val="0"/>
              </a:spcAft>
              <a:buClr>
                <a:srgbClr val="000000"/>
              </a:buClr>
              <a:buSzPts val="1400"/>
              <a:buFont typeface="Times New Roman"/>
              <a:buChar char="-"/>
            </a:pPr>
            <a:r>
              <a:rPr lang="fr">
                <a:solidFill>
                  <a:srgbClr val="151515"/>
                </a:solidFill>
                <a:latin typeface="Calibri"/>
                <a:ea typeface="Calibri"/>
                <a:cs typeface="Calibri"/>
                <a:sym typeface="Calibri"/>
              </a:rPr>
              <a:t>Difficulté à remplir toutes les cohortes</a:t>
            </a:r>
            <a:endParaRPr>
              <a:latin typeface="Calibri"/>
              <a:ea typeface="Calibri"/>
              <a:cs typeface="Calibri"/>
              <a:sym typeface="Calibri"/>
            </a:endParaRPr>
          </a:p>
          <a:p>
            <a:pPr indent="-171450" lvl="3" marL="1682750" rtl="0" algn="just">
              <a:lnSpc>
                <a:spcPct val="115000"/>
              </a:lnSpc>
              <a:spcBef>
                <a:spcPts val="0"/>
              </a:spcBef>
              <a:spcAft>
                <a:spcPts val="0"/>
              </a:spcAft>
              <a:buClr>
                <a:srgbClr val="000000"/>
              </a:buClr>
              <a:buSzPts val="1400"/>
              <a:buFont typeface="Times New Roman"/>
              <a:buChar char="-"/>
            </a:pPr>
            <a:r>
              <a:rPr lang="fr">
                <a:solidFill>
                  <a:srgbClr val="151515"/>
                </a:solidFill>
                <a:latin typeface="Calibri"/>
                <a:ea typeface="Calibri"/>
                <a:cs typeface="Calibri"/>
                <a:sym typeface="Calibri"/>
              </a:rPr>
              <a:t>Ne pas traiter une cohorte avec une maladie grave 🡪 Problème éthique potentiel</a:t>
            </a:r>
            <a:endParaRPr/>
          </a:p>
          <a:p>
            <a:pPr indent="-82550" lvl="3" marL="1682750" rtl="0" algn="just">
              <a:lnSpc>
                <a:spcPct val="115000"/>
              </a:lnSpc>
              <a:spcBef>
                <a:spcPts val="0"/>
              </a:spcBef>
              <a:spcAft>
                <a:spcPts val="0"/>
              </a:spcAft>
              <a:buClr>
                <a:srgbClr val="000000"/>
              </a:buClr>
              <a:buSzPts val="1400"/>
              <a:buFont typeface="Times New Roman"/>
              <a:buNone/>
            </a:pPr>
            <a:r>
              <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0070C0"/>
                </a:solidFill>
                <a:latin typeface="Calibri"/>
                <a:ea typeface="Calibri"/>
                <a:cs typeface="Calibri"/>
                <a:sym typeface="Calibri"/>
              </a:rPr>
              <a:t>Modèles adaptatifs type Cross-Over ou Séquentiel</a:t>
            </a:r>
            <a:endParaRPr/>
          </a:p>
          <a:p>
            <a:pPr indent="-171450" lvl="2" marL="1225550" rtl="0" algn="just">
              <a:lnSpc>
                <a:spcPct val="115000"/>
              </a:lnSpc>
              <a:spcBef>
                <a:spcPts val="0"/>
              </a:spcBef>
              <a:spcAft>
                <a:spcPts val="0"/>
              </a:spcAft>
              <a:buClr>
                <a:srgbClr val="000000"/>
              </a:buClr>
              <a:buSzPts val="1400"/>
              <a:buFont typeface="Times New Roman"/>
              <a:buChar char="-"/>
            </a:pPr>
            <a:r>
              <a:rPr i="1" lang="fr" sz="1000">
                <a:latin typeface="Calibri"/>
                <a:ea typeface="Calibri"/>
                <a:cs typeface="Calibri"/>
                <a:sym typeface="Calibri"/>
              </a:rPr>
              <a:t>Yeonhee Park, Heather J. Fullerton, Jordan J. Elm, A pragmatic, adaptive clinical trial design for a rare disease,Contemporary Clinical Trials,Volume 86,2019</a:t>
            </a:r>
            <a:endParaRPr i="1" sz="1000">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0070C0"/>
                </a:solidFill>
                <a:latin typeface="Calibri"/>
                <a:ea typeface="Calibri"/>
                <a:cs typeface="Calibri"/>
                <a:sym typeface="Calibri"/>
              </a:rPr>
              <a:t>Volontaires sains et volontaires en âge de procréer / en gestation</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a:solidFill>
                  <a:srgbClr val="151515"/>
                </a:solidFill>
                <a:latin typeface="Calibri"/>
                <a:ea typeface="Calibri"/>
                <a:cs typeface="Calibri"/>
                <a:sym typeface="Calibri"/>
              </a:rPr>
              <a:t>Pas forcément possible, notamment si utilisation de cytotoxiques  </a:t>
            </a:r>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0070C0"/>
                </a:solidFill>
                <a:latin typeface="Calibri"/>
                <a:ea typeface="Calibri"/>
                <a:cs typeface="Calibri"/>
                <a:sym typeface="Calibri"/>
              </a:rPr>
              <a:t>Etudes multi-phase 2/3 </a:t>
            </a:r>
            <a:endParaRPr/>
          </a:p>
          <a:p>
            <a:pPr indent="-171450" lvl="2" marL="1225550" rtl="0" algn="just">
              <a:lnSpc>
                <a:spcPct val="115000"/>
              </a:lnSpc>
              <a:spcBef>
                <a:spcPts val="0"/>
              </a:spcBef>
              <a:spcAft>
                <a:spcPts val="0"/>
              </a:spcAft>
              <a:buClr>
                <a:srgbClr val="000000"/>
              </a:buClr>
              <a:buSzPts val="1400"/>
              <a:buFont typeface="Times New Roman"/>
              <a:buChar char="-"/>
            </a:pPr>
            <a:r>
              <a:rPr b="0" i="1" lang="fr" sz="1000">
                <a:solidFill>
                  <a:srgbClr val="212121"/>
                </a:solidFill>
                <a:latin typeface="Calibri"/>
                <a:ea typeface="Calibri"/>
                <a:cs typeface="Calibri"/>
                <a:sym typeface="Calibri"/>
              </a:rPr>
              <a:t>Bogaerts J, Sydes MR, Keat N, et al. Clinical trial designs for rare diseases: studies developed and discussed by the International Rare Cancers Initiative. Eur J Cancer. 2015</a:t>
            </a:r>
            <a:endParaRPr/>
          </a:p>
          <a:p>
            <a:pPr indent="-171450" lvl="2" marL="1225550" rtl="0" algn="just">
              <a:lnSpc>
                <a:spcPct val="115000"/>
              </a:lnSpc>
              <a:spcBef>
                <a:spcPts val="0"/>
              </a:spcBef>
              <a:spcAft>
                <a:spcPts val="0"/>
              </a:spcAft>
              <a:buClr>
                <a:srgbClr val="000000"/>
              </a:buClr>
              <a:buSzPts val="1400"/>
              <a:buFont typeface="Times New Roman"/>
              <a:buChar char="-"/>
            </a:pPr>
            <a:r>
              <a:rPr lang="fr">
                <a:solidFill>
                  <a:srgbClr val="151515"/>
                </a:solidFill>
                <a:latin typeface="Calibri"/>
                <a:ea typeface="Calibri"/>
                <a:cs typeface="Calibri"/>
                <a:sym typeface="Calibri"/>
              </a:rPr>
              <a:t>Accélération de la mise au marché</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a:solidFill>
                  <a:srgbClr val="151515"/>
                </a:solidFill>
                <a:latin typeface="Calibri"/>
                <a:ea typeface="Calibri"/>
                <a:cs typeface="Calibri"/>
                <a:sym typeface="Calibri"/>
              </a:rPr>
              <a:t>Contrairement aux maladies ordinaires, taille de cohorte similaire pour la phase 2 et la phase 3 pour les Maladies Rares</a:t>
            </a:r>
            <a:endParaRPr b="1" sz="1400">
              <a:solidFill>
                <a:srgbClr val="000000"/>
              </a:solidFill>
              <a:latin typeface="Calibri"/>
              <a:ea typeface="Calibri"/>
              <a:cs typeface="Calibri"/>
              <a:sym typeface="Calibri"/>
            </a:endParaRPr>
          </a:p>
        </p:txBody>
      </p:sp>
      <p:sp>
        <p:nvSpPr>
          <p:cNvPr id="383" name="Google Shape;383;p5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84" name="Google Shape;384;p59"/>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385" name="Google Shape;385;p59"/>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86" name="Google Shape;386;p59"/>
          <p:cNvSpPr txBox="1"/>
          <p:nvPr/>
        </p:nvSpPr>
        <p:spPr>
          <a:xfrm>
            <a:off x="510384" y="297009"/>
            <a:ext cx="7505700" cy="661841"/>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3000"/>
              <a:buFont typeface="Nunito"/>
              <a:buNone/>
            </a:pPr>
            <a:r>
              <a:rPr b="0" i="0" lang="fr" sz="3000" u="none" cap="none" strike="noStrike">
                <a:solidFill>
                  <a:schemeClr val="lt1"/>
                </a:solidFill>
                <a:latin typeface="Nunito"/>
                <a:ea typeface="Nunito"/>
                <a:cs typeface="Nunito"/>
                <a:sym typeface="Nunito"/>
              </a:rPr>
              <a:t>Interprétation de l’impact des variables(2)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0" name="Shape 390"/>
        <p:cNvGrpSpPr/>
        <p:nvPr/>
      </p:nvGrpSpPr>
      <p:grpSpPr>
        <a:xfrm>
          <a:off x="0" y="0"/>
          <a:ext cx="0" cy="0"/>
          <a:chOff x="0" y="0"/>
          <a:chExt cx="0" cy="0"/>
        </a:xfrm>
      </p:grpSpPr>
      <p:sp>
        <p:nvSpPr>
          <p:cNvPr id="391" name="Google Shape;391;p27"/>
          <p:cNvSpPr txBox="1"/>
          <p:nvPr>
            <p:ph idx="1" type="body"/>
          </p:nvPr>
        </p:nvSpPr>
        <p:spPr>
          <a:xfrm>
            <a:off x="764148" y="1253988"/>
            <a:ext cx="3931605" cy="2250433"/>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Clr>
                <a:srgbClr val="000000"/>
              </a:buClr>
              <a:buSzPts val="1400"/>
              <a:buNone/>
            </a:pPr>
            <a:r>
              <a:rPr b="1" lang="fr" sz="1400" u="sng">
                <a:solidFill>
                  <a:srgbClr val="151515"/>
                </a:solidFill>
                <a:latin typeface="Calibri"/>
                <a:ea typeface="Calibri"/>
                <a:cs typeface="Calibri"/>
                <a:sym typeface="Calibri"/>
              </a:rPr>
              <a:t>Variables liées à la localisation:</a:t>
            </a:r>
            <a:endParaRPr/>
          </a:p>
          <a:p>
            <a:pPr indent="0" lvl="0" marL="139700" rtl="0" algn="just">
              <a:lnSpc>
                <a:spcPct val="115000"/>
              </a:lnSpc>
              <a:spcBef>
                <a:spcPts val="0"/>
              </a:spcBef>
              <a:spcAft>
                <a:spcPts val="0"/>
              </a:spcAft>
              <a:buClr>
                <a:srgbClr val="000000"/>
              </a:buClr>
              <a:buSzPts val="1400"/>
              <a:buNone/>
            </a:pPr>
            <a:r>
              <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0070C0"/>
                </a:solidFill>
                <a:latin typeface="Calibri"/>
                <a:ea typeface="Calibri"/>
                <a:cs typeface="Calibri"/>
                <a:sym typeface="Calibri"/>
              </a:rPr>
              <a:t>Nombre de centres</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0070C0"/>
                </a:solidFill>
                <a:latin typeface="Calibri"/>
                <a:ea typeface="Calibri"/>
                <a:cs typeface="Calibri"/>
                <a:sym typeface="Calibri"/>
              </a:rPr>
              <a:t>Nombre de centres dans des villes ( dans un même pays ) distincts</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a:solidFill>
                  <a:srgbClr val="111C22"/>
                </a:solidFill>
                <a:latin typeface="Calibri"/>
                <a:ea typeface="Calibri"/>
                <a:cs typeface="Calibri"/>
                <a:sym typeface="Calibri"/>
              </a:rPr>
              <a:t>Accès à plus de ressources spécialisées et à un pool de patients plus large</a:t>
            </a:r>
            <a:endParaRPr>
              <a:latin typeface="Calibri"/>
              <a:ea typeface="Calibri"/>
              <a:cs typeface="Calibri"/>
              <a:sym typeface="Calibri"/>
            </a:endParaRPr>
          </a:p>
          <a:p>
            <a:pPr indent="-171450" lvl="1" marL="768350" rtl="0" algn="just">
              <a:lnSpc>
                <a:spcPct val="115000"/>
              </a:lnSpc>
              <a:spcBef>
                <a:spcPts val="0"/>
              </a:spcBef>
              <a:spcAft>
                <a:spcPts val="0"/>
              </a:spcAft>
              <a:buClr>
                <a:srgbClr val="000000"/>
              </a:buClr>
              <a:buSzPts val="1400"/>
              <a:buFont typeface="Times New Roman"/>
              <a:buChar char="-"/>
            </a:pPr>
            <a:r>
              <a:rPr b="1" lang="fr" sz="1200">
                <a:solidFill>
                  <a:srgbClr val="FF0000"/>
                </a:solidFill>
                <a:latin typeface="Calibri"/>
                <a:ea typeface="Calibri"/>
                <a:cs typeface="Calibri"/>
                <a:sym typeface="Calibri"/>
              </a:rPr>
              <a:t>Nombre de centres dans des pays distincts</a:t>
            </a:r>
            <a:endParaRPr>
              <a:latin typeface="Calibri"/>
              <a:ea typeface="Calibri"/>
              <a:cs typeface="Calibri"/>
              <a:sym typeface="Calibri"/>
            </a:endParaRPr>
          </a:p>
          <a:p>
            <a:pPr indent="-171450" lvl="2" marL="1225550" rtl="0" algn="just">
              <a:lnSpc>
                <a:spcPct val="115000"/>
              </a:lnSpc>
              <a:spcBef>
                <a:spcPts val="0"/>
              </a:spcBef>
              <a:spcAft>
                <a:spcPts val="0"/>
              </a:spcAft>
              <a:buClr>
                <a:srgbClr val="000000"/>
              </a:buClr>
              <a:buSzPts val="1400"/>
              <a:buFont typeface="Times New Roman"/>
              <a:buChar char="-"/>
            </a:pPr>
            <a:r>
              <a:rPr lang="fr">
                <a:solidFill>
                  <a:srgbClr val="111C22"/>
                </a:solidFill>
                <a:latin typeface="Calibri"/>
                <a:ea typeface="Calibri"/>
                <a:cs typeface="Calibri"/>
                <a:sym typeface="Calibri"/>
              </a:rPr>
              <a:t>Difficultés liées aux diffèrent systèmes de santé par pays, coordination inter-centres etc.</a:t>
            </a:r>
            <a:endParaRPr/>
          </a:p>
          <a:p>
            <a:pPr indent="-82550" lvl="0" marL="311150" rtl="0" algn="just">
              <a:lnSpc>
                <a:spcPct val="115000"/>
              </a:lnSpc>
              <a:spcBef>
                <a:spcPts val="0"/>
              </a:spcBef>
              <a:spcAft>
                <a:spcPts val="0"/>
              </a:spcAft>
              <a:buClr>
                <a:srgbClr val="000000"/>
              </a:buClr>
              <a:buSzPts val="1400"/>
              <a:buFont typeface="Times New Roman"/>
              <a:buNone/>
            </a:pPr>
            <a:r>
              <a:t/>
            </a:r>
            <a:endParaRPr>
              <a:solidFill>
                <a:srgbClr val="111C22"/>
              </a:solidFill>
              <a:latin typeface="Calibri"/>
              <a:ea typeface="Calibri"/>
              <a:cs typeface="Calibri"/>
              <a:sym typeface="Calibri"/>
            </a:endParaRPr>
          </a:p>
          <a:p>
            <a:pPr indent="-171450" lvl="0" marL="311150" rtl="0" algn="just">
              <a:lnSpc>
                <a:spcPct val="115000"/>
              </a:lnSpc>
              <a:spcBef>
                <a:spcPts val="0"/>
              </a:spcBef>
              <a:spcAft>
                <a:spcPts val="0"/>
              </a:spcAft>
              <a:buClr>
                <a:srgbClr val="000000"/>
              </a:buClr>
              <a:buSzPts val="1400"/>
              <a:buFont typeface="Times New Roman"/>
              <a:buChar char="-"/>
            </a:pPr>
            <a:r>
              <a:rPr lang="fr" sz="1200">
                <a:solidFill>
                  <a:srgbClr val="111C22"/>
                </a:solidFill>
                <a:latin typeface="Calibri"/>
                <a:ea typeface="Calibri"/>
                <a:cs typeface="Calibri"/>
                <a:sym typeface="Calibri"/>
              </a:rPr>
              <a:t>L’impact de l’Amérique du Nord, Asie de l’Est et Europe du Nord est du à leur prévalence et n’est pas necessairement informatif dans notre dataset</a:t>
            </a:r>
            <a:endParaRPr sz="1200">
              <a:latin typeface="Calibri"/>
              <a:ea typeface="Calibri"/>
              <a:cs typeface="Calibri"/>
              <a:sym typeface="Calibri"/>
            </a:endParaRPr>
          </a:p>
          <a:p>
            <a:pPr indent="-82550" lvl="1" marL="768350" rtl="0" algn="just">
              <a:lnSpc>
                <a:spcPct val="115000"/>
              </a:lnSpc>
              <a:spcBef>
                <a:spcPts val="0"/>
              </a:spcBef>
              <a:spcAft>
                <a:spcPts val="0"/>
              </a:spcAft>
              <a:buClr>
                <a:srgbClr val="000000"/>
              </a:buClr>
              <a:buSzPts val="1400"/>
              <a:buFont typeface="Calibri"/>
              <a:buNone/>
            </a:pPr>
            <a:r>
              <a:t/>
            </a:r>
            <a:endParaRPr b="1" sz="1200">
              <a:solidFill>
                <a:srgbClr val="FF0000"/>
              </a:solidFill>
              <a:latin typeface="Calibri"/>
              <a:ea typeface="Calibri"/>
              <a:cs typeface="Calibri"/>
              <a:sym typeface="Calibri"/>
            </a:endParaRPr>
          </a:p>
        </p:txBody>
      </p:sp>
      <p:sp>
        <p:nvSpPr>
          <p:cNvPr id="392" name="Google Shape;392;p2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393" name="Google Shape;393;p27"/>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394" name="Google Shape;394;p27"/>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395" name="Google Shape;395;p27"/>
          <p:cNvSpPr txBox="1"/>
          <p:nvPr/>
        </p:nvSpPr>
        <p:spPr>
          <a:xfrm>
            <a:off x="510384" y="297009"/>
            <a:ext cx="7505700" cy="661841"/>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3000"/>
              <a:buFont typeface="Nunito"/>
              <a:buNone/>
            </a:pPr>
            <a:r>
              <a:rPr b="0" i="0" lang="fr" sz="3000" u="none" cap="none" strike="noStrike">
                <a:solidFill>
                  <a:schemeClr val="lt1"/>
                </a:solidFill>
                <a:latin typeface="Nunito"/>
                <a:ea typeface="Nunito"/>
                <a:cs typeface="Nunito"/>
                <a:sym typeface="Nunito"/>
              </a:rPr>
              <a:t>Interprétation de l’impact des variables(3)</a:t>
            </a:r>
            <a:endParaRPr b="0" i="0" sz="1400" u="none" cap="none" strike="noStrike">
              <a:solidFill>
                <a:srgbClr val="000000"/>
              </a:solidFill>
              <a:latin typeface="Arial"/>
              <a:ea typeface="Arial"/>
              <a:cs typeface="Arial"/>
              <a:sym typeface="Arial"/>
            </a:endParaRPr>
          </a:p>
        </p:txBody>
      </p:sp>
      <p:pic>
        <p:nvPicPr>
          <p:cNvPr id="396" name="Google Shape;396;p27"/>
          <p:cNvPicPr preferRelativeResize="0"/>
          <p:nvPr/>
        </p:nvPicPr>
        <p:blipFill rotWithShape="1">
          <a:blip r:embed="rId4">
            <a:alphaModFix/>
          </a:blip>
          <a:srcRect b="0" l="0" r="0" t="0"/>
          <a:stretch/>
        </p:blipFill>
        <p:spPr>
          <a:xfrm>
            <a:off x="4895133" y="1462544"/>
            <a:ext cx="3626827" cy="2571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02" name="Google Shape;402;p28"/>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403" name="Google Shape;403;p28"/>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404" name="Google Shape;404;p28"/>
          <p:cNvSpPr txBox="1"/>
          <p:nvPr/>
        </p:nvSpPr>
        <p:spPr>
          <a:xfrm>
            <a:off x="510384" y="297009"/>
            <a:ext cx="7505700" cy="9546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3000"/>
              <a:buFont typeface="Nunito"/>
              <a:buNone/>
            </a:pPr>
            <a:r>
              <a:rPr b="0" i="0" lang="fr" sz="3000" u="none" cap="none" strike="noStrike">
                <a:solidFill>
                  <a:schemeClr val="lt1"/>
                </a:solidFill>
                <a:latin typeface="Nunito"/>
                <a:ea typeface="Nunito"/>
                <a:cs typeface="Nunito"/>
                <a:sym typeface="Nunito"/>
              </a:rPr>
              <a:t>Interprétation de l’impact des variables(3)</a:t>
            </a:r>
            <a:endParaRPr b="0" i="0" sz="1400" u="none" cap="none" strike="noStrike">
              <a:solidFill>
                <a:srgbClr val="000000"/>
              </a:solidFill>
              <a:latin typeface="Arial"/>
              <a:ea typeface="Arial"/>
              <a:cs typeface="Arial"/>
              <a:sym typeface="Arial"/>
            </a:endParaRPr>
          </a:p>
        </p:txBody>
      </p:sp>
      <p:sp>
        <p:nvSpPr>
          <p:cNvPr id="405" name="Google Shape;405;p28"/>
          <p:cNvSpPr txBox="1"/>
          <p:nvPr/>
        </p:nvSpPr>
        <p:spPr>
          <a:xfrm>
            <a:off x="454765" y="1251609"/>
            <a:ext cx="3904104" cy="3048765"/>
          </a:xfrm>
          <a:prstGeom prst="rect">
            <a:avLst/>
          </a:prstGeom>
          <a:noFill/>
          <a:ln>
            <a:noFill/>
          </a:ln>
        </p:spPr>
        <p:txBody>
          <a:bodyPr anchorCtr="0" anchor="t" bIns="91425" lIns="91425" spcFirstLastPara="1" rIns="91425" wrap="square" tIns="91425">
            <a:noAutofit/>
          </a:bodyPr>
          <a:lstStyle/>
          <a:p>
            <a:pPr indent="0" lvl="0" marL="139700" marR="0" rtl="0" algn="just">
              <a:lnSpc>
                <a:spcPct val="115000"/>
              </a:lnSpc>
              <a:spcBef>
                <a:spcPts val="0"/>
              </a:spcBef>
              <a:spcAft>
                <a:spcPts val="0"/>
              </a:spcAft>
              <a:buClr>
                <a:srgbClr val="000000"/>
              </a:buClr>
              <a:buSzPts val="1400"/>
              <a:buFont typeface="Calibri"/>
              <a:buNone/>
            </a:pPr>
            <a:r>
              <a:rPr b="1" i="0" lang="fr" sz="1400" u="sng" cap="none" strike="noStrike">
                <a:solidFill>
                  <a:srgbClr val="151515"/>
                </a:solidFill>
                <a:latin typeface="Calibri"/>
                <a:ea typeface="Calibri"/>
                <a:cs typeface="Calibri"/>
                <a:sym typeface="Calibri"/>
              </a:rPr>
              <a:t>Variables liées aux collaborateurs:</a:t>
            </a:r>
            <a:endParaRPr b="0" i="0" sz="1400" u="none" cap="none" strike="noStrike">
              <a:solidFill>
                <a:srgbClr val="000000"/>
              </a:solidFill>
              <a:latin typeface="Calibri"/>
              <a:ea typeface="Calibri"/>
              <a:cs typeface="Calibri"/>
              <a:sym typeface="Calibri"/>
            </a:endParaRPr>
          </a:p>
          <a:p>
            <a:pPr indent="-171450" lvl="1" marL="768350" marR="0" rtl="0" algn="just">
              <a:lnSpc>
                <a:spcPct val="115000"/>
              </a:lnSpc>
              <a:spcBef>
                <a:spcPts val="0"/>
              </a:spcBef>
              <a:spcAft>
                <a:spcPts val="0"/>
              </a:spcAft>
              <a:buClr>
                <a:srgbClr val="000000"/>
              </a:buClr>
              <a:buSzPts val="1400"/>
              <a:buFont typeface="Calibri"/>
              <a:buChar char="-"/>
            </a:pPr>
            <a:r>
              <a:rPr b="1" i="0" lang="fr" sz="1200" u="none" cap="none" strike="noStrike">
                <a:solidFill>
                  <a:srgbClr val="0070C0"/>
                </a:solidFill>
                <a:latin typeface="Calibri"/>
                <a:ea typeface="Calibri"/>
                <a:cs typeface="Calibri"/>
                <a:sym typeface="Calibri"/>
              </a:rPr>
              <a:t>Nombre de collaborateurs</a:t>
            </a:r>
            <a:endParaRPr b="0" i="0" sz="1400" u="none" cap="none" strike="noStrike">
              <a:solidFill>
                <a:srgbClr val="000000"/>
              </a:solidFill>
              <a:latin typeface="Calibri"/>
              <a:ea typeface="Calibri"/>
              <a:cs typeface="Calibri"/>
              <a:sym typeface="Calibri"/>
            </a:endParaRPr>
          </a:p>
          <a:p>
            <a:pPr indent="-171450" lvl="1" marL="768350" marR="0" rtl="0" algn="just">
              <a:lnSpc>
                <a:spcPct val="115000"/>
              </a:lnSpc>
              <a:spcBef>
                <a:spcPts val="0"/>
              </a:spcBef>
              <a:spcAft>
                <a:spcPts val="0"/>
              </a:spcAft>
              <a:buClr>
                <a:srgbClr val="000000"/>
              </a:buClr>
              <a:buSzPts val="1400"/>
              <a:buFont typeface="Calibri"/>
              <a:buChar char="-"/>
            </a:pPr>
            <a:r>
              <a:rPr b="1" i="0" lang="fr" sz="1200" u="none" cap="none" strike="noStrike">
                <a:solidFill>
                  <a:srgbClr val="0070C0"/>
                </a:solidFill>
                <a:latin typeface="Calibri"/>
                <a:ea typeface="Calibri"/>
                <a:cs typeface="Calibri"/>
                <a:sym typeface="Calibri"/>
              </a:rPr>
              <a:t>Études menées ou sponsorisées par des entités académiques</a:t>
            </a:r>
            <a:endParaRPr/>
          </a:p>
          <a:p>
            <a:pPr indent="-171450" lvl="1" marL="768350" marR="0" rtl="0" algn="just">
              <a:lnSpc>
                <a:spcPct val="115000"/>
              </a:lnSpc>
              <a:spcBef>
                <a:spcPts val="0"/>
              </a:spcBef>
              <a:spcAft>
                <a:spcPts val="0"/>
              </a:spcAft>
              <a:buClr>
                <a:srgbClr val="000000"/>
              </a:buClr>
              <a:buSzPts val="1400"/>
              <a:buFont typeface="Calibri"/>
              <a:buChar char="-"/>
            </a:pPr>
            <a:r>
              <a:rPr b="1" i="0" lang="fr" sz="1200" u="none" cap="none" strike="noStrike">
                <a:solidFill>
                  <a:srgbClr val="FF0000"/>
                </a:solidFill>
                <a:latin typeface="Calibri"/>
                <a:ea typeface="Calibri"/>
                <a:cs typeface="Calibri"/>
                <a:sym typeface="Calibri"/>
              </a:rPr>
              <a:t>Collaborateurs majoritairement industriels</a:t>
            </a:r>
            <a:endParaRPr b="0" i="0" sz="1400" u="none" cap="none" strike="noStrike">
              <a:solidFill>
                <a:srgbClr val="000000"/>
              </a:solidFill>
              <a:latin typeface="Calibri"/>
              <a:ea typeface="Calibri"/>
              <a:cs typeface="Calibri"/>
              <a:sym typeface="Calibri"/>
            </a:endParaRPr>
          </a:p>
          <a:p>
            <a:pPr indent="-82550" lvl="1" marL="768350" marR="0" rtl="0" algn="just">
              <a:lnSpc>
                <a:spcPct val="115000"/>
              </a:lnSpc>
              <a:spcBef>
                <a:spcPts val="0"/>
              </a:spcBef>
              <a:spcAft>
                <a:spcPts val="0"/>
              </a:spcAft>
              <a:buClr>
                <a:srgbClr val="000000"/>
              </a:buClr>
              <a:buSzPts val="1400"/>
              <a:buFont typeface="Calibri"/>
              <a:buNone/>
            </a:pPr>
            <a:r>
              <a:t/>
            </a:r>
            <a:endParaRPr b="0" i="0" sz="1100" u="none" cap="none" strike="noStrike">
              <a:solidFill>
                <a:srgbClr val="151515"/>
              </a:solidFill>
              <a:latin typeface="Calibri"/>
              <a:ea typeface="Calibri"/>
              <a:cs typeface="Calibri"/>
              <a:sym typeface="Calibri"/>
            </a:endParaRPr>
          </a:p>
          <a:p>
            <a:pPr indent="-171450" lvl="2" marL="1225550" marR="0" rtl="0" algn="just">
              <a:lnSpc>
                <a:spcPct val="115000"/>
              </a:lnSpc>
              <a:spcBef>
                <a:spcPts val="0"/>
              </a:spcBef>
              <a:spcAft>
                <a:spcPts val="0"/>
              </a:spcAft>
              <a:buClr>
                <a:srgbClr val="000000"/>
              </a:buClr>
              <a:buSzPts val="1400"/>
              <a:buFont typeface="Calibri"/>
              <a:buChar char="-"/>
            </a:pPr>
            <a:r>
              <a:rPr b="0" i="0" lang="fr" sz="1100" u="none" cap="none" strike="noStrike">
                <a:solidFill>
                  <a:srgbClr val="151515"/>
                </a:solidFill>
                <a:latin typeface="Calibri"/>
                <a:ea typeface="Calibri"/>
                <a:cs typeface="Calibri"/>
                <a:sym typeface="Calibri"/>
              </a:rPr>
              <a:t>Les entités académiques ont plus un focus sur la recherche et sont moins influencées par l’impact commercial</a:t>
            </a:r>
            <a:endParaRPr b="0" i="0" sz="1400" u="none" cap="none" strike="noStrike">
              <a:solidFill>
                <a:srgbClr val="000000"/>
              </a:solidFill>
              <a:latin typeface="Calibri"/>
              <a:ea typeface="Calibri"/>
              <a:cs typeface="Calibri"/>
              <a:sym typeface="Calibri"/>
            </a:endParaRPr>
          </a:p>
          <a:p>
            <a:pPr indent="-171450" lvl="2" marL="1225550" marR="0" rtl="0" algn="just">
              <a:lnSpc>
                <a:spcPct val="115000"/>
              </a:lnSpc>
              <a:spcBef>
                <a:spcPts val="0"/>
              </a:spcBef>
              <a:spcAft>
                <a:spcPts val="0"/>
              </a:spcAft>
              <a:buClr>
                <a:srgbClr val="000000"/>
              </a:buClr>
              <a:buSzPts val="1400"/>
              <a:buFont typeface="Calibri"/>
              <a:buChar char="-"/>
            </a:pPr>
            <a:r>
              <a:rPr b="0" i="0" lang="fr" sz="1100" u="none" cap="none" strike="noStrike">
                <a:solidFill>
                  <a:srgbClr val="151515"/>
                </a:solidFill>
                <a:latin typeface="Calibri"/>
                <a:ea typeface="Calibri"/>
                <a:cs typeface="Calibri"/>
                <a:sym typeface="Calibri"/>
              </a:rPr>
              <a:t>Les sponsors industriels sponsorisent souvent de nombreuses études simultanément, ce qui augmente le risque d’arrêt de support ou de priorisation de ressources</a:t>
            </a:r>
            <a:endParaRPr b="1" i="0" sz="1200" u="none" cap="none" strike="noStrike">
              <a:solidFill>
                <a:srgbClr val="FF0000"/>
              </a:solidFill>
              <a:latin typeface="Calibri"/>
              <a:ea typeface="Calibri"/>
              <a:cs typeface="Calibri"/>
              <a:sym typeface="Calibri"/>
            </a:endParaRPr>
          </a:p>
          <a:p>
            <a:pPr indent="-82550" lvl="2" marL="1225550" marR="0" rtl="0" algn="just">
              <a:lnSpc>
                <a:spcPct val="115000"/>
              </a:lnSpc>
              <a:spcBef>
                <a:spcPts val="0"/>
              </a:spcBef>
              <a:spcAft>
                <a:spcPts val="0"/>
              </a:spcAft>
              <a:buClr>
                <a:srgbClr val="000000"/>
              </a:buClr>
              <a:buSzPts val="1400"/>
              <a:buFont typeface="Calibri"/>
              <a:buNone/>
            </a:pPr>
            <a:r>
              <a:t/>
            </a:r>
            <a:endParaRPr b="1" i="0" sz="1200" u="none" cap="none" strike="noStrike">
              <a:solidFill>
                <a:srgbClr val="FF0000"/>
              </a:solidFill>
              <a:latin typeface="Calibri"/>
              <a:ea typeface="Calibri"/>
              <a:cs typeface="Calibri"/>
              <a:sym typeface="Calibri"/>
            </a:endParaRPr>
          </a:p>
        </p:txBody>
      </p:sp>
      <p:graphicFrame>
        <p:nvGraphicFramePr>
          <p:cNvPr id="406" name="Google Shape;406;p28"/>
          <p:cNvGraphicFramePr/>
          <p:nvPr/>
        </p:nvGraphicFramePr>
        <p:xfrm>
          <a:off x="4464974" y="1986272"/>
          <a:ext cx="3000000" cy="3000000"/>
        </p:xfrm>
        <a:graphic>
          <a:graphicData uri="http://schemas.openxmlformats.org/drawingml/2006/table">
            <a:tbl>
              <a:tblPr bandRow="1" firstRow="1">
                <a:noFill/>
                <a:tableStyleId>{960E3FC5-FDB7-47C2-A09D-1CC0196E3447}</a:tableStyleId>
              </a:tblPr>
              <a:tblGrid>
                <a:gridCol w="1408075"/>
                <a:gridCol w="1408075"/>
                <a:gridCol w="1408075"/>
              </a:tblGrid>
              <a:tr h="458500">
                <a:tc>
                  <a:txBody>
                    <a:bodyPr/>
                    <a:lstStyle/>
                    <a:p>
                      <a:pPr indent="0" lvl="0" marL="0" marR="0" rtl="0" algn="ctr">
                        <a:lnSpc>
                          <a:spcPct val="100000"/>
                        </a:lnSpc>
                        <a:spcBef>
                          <a:spcPts val="0"/>
                        </a:spcBef>
                        <a:spcAft>
                          <a:spcPts val="0"/>
                        </a:spcAft>
                        <a:buNone/>
                      </a:pPr>
                      <a:r>
                        <a:rPr lang="fr" sz="1100" u="none" cap="none" strike="noStrike"/>
                        <a:t>Causes d’arrêt majoritaire </a:t>
                      </a:r>
                      <a:endParaRPr/>
                    </a:p>
                  </a:txBody>
                  <a:tcPr marT="45725" marB="45725" marR="91450" marL="91450"/>
                </a:tc>
                <a:tc>
                  <a:txBody>
                    <a:bodyPr/>
                    <a:lstStyle/>
                    <a:p>
                      <a:pPr indent="0" lvl="0" marL="0" marR="0" rtl="0" algn="ctr">
                        <a:lnSpc>
                          <a:spcPct val="100000"/>
                        </a:lnSpc>
                        <a:spcBef>
                          <a:spcPts val="0"/>
                        </a:spcBef>
                        <a:spcAft>
                          <a:spcPts val="0"/>
                        </a:spcAft>
                        <a:buNone/>
                      </a:pPr>
                      <a:r>
                        <a:rPr lang="fr" sz="1100" u="none" cap="none" strike="noStrike"/>
                        <a:t>Sponsors Industriels</a:t>
                      </a:r>
                      <a:endParaRPr/>
                    </a:p>
                  </a:txBody>
                  <a:tcPr marT="45725" marB="45725" marR="91450" marL="91450"/>
                </a:tc>
                <a:tc>
                  <a:txBody>
                    <a:bodyPr/>
                    <a:lstStyle/>
                    <a:p>
                      <a:pPr indent="0" lvl="0" marL="0" marR="0" rtl="0" algn="ctr">
                        <a:lnSpc>
                          <a:spcPct val="100000"/>
                        </a:lnSpc>
                        <a:spcBef>
                          <a:spcPts val="0"/>
                        </a:spcBef>
                        <a:spcAft>
                          <a:spcPts val="0"/>
                        </a:spcAft>
                        <a:buNone/>
                      </a:pPr>
                      <a:r>
                        <a:rPr lang="fr" sz="1100" u="none" cap="none" strike="noStrike"/>
                        <a:t>Sponsors non Industriels</a:t>
                      </a:r>
                      <a:endParaRPr/>
                    </a:p>
                  </a:txBody>
                  <a:tcPr marT="45725" marB="45725" marR="91450" marL="91450"/>
                </a:tc>
              </a:tr>
              <a:tr h="328150">
                <a:tc>
                  <a:txBody>
                    <a:bodyPr/>
                    <a:lstStyle/>
                    <a:p>
                      <a:pPr indent="0" lvl="0" marL="0" marR="0" rtl="0" algn="l">
                        <a:lnSpc>
                          <a:spcPct val="100000"/>
                        </a:lnSpc>
                        <a:spcBef>
                          <a:spcPts val="0"/>
                        </a:spcBef>
                        <a:spcAft>
                          <a:spcPts val="0"/>
                        </a:spcAft>
                        <a:buNone/>
                      </a:pPr>
                      <a:r>
                        <a:rPr lang="fr" sz="1100" u="none" cap="none" strike="noStrike"/>
                        <a:t>1</a:t>
                      </a:r>
                      <a:r>
                        <a:rPr baseline="30000" lang="fr" sz="1100" u="none" cap="none" strike="noStrike"/>
                        <a:t>ère</a:t>
                      </a:r>
                      <a:r>
                        <a:rPr lang="fr" sz="1100" u="none" cap="none" strike="noStrike"/>
                        <a:t> cause d’arrêt</a:t>
                      </a:r>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100"/>
                        <a:buFont typeface="Arial"/>
                        <a:buNone/>
                      </a:pPr>
                      <a:r>
                        <a:rPr lang="fr" sz="1100" u="none" cap="none" strike="noStrike"/>
                        <a:t>Sponsor / Business</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Recrutement</a:t>
                      </a:r>
                      <a:endParaRPr/>
                    </a:p>
                  </a:txBody>
                  <a:tcPr marT="45725" marB="45725" marR="91450" marL="91450"/>
                </a:tc>
              </a:tr>
              <a:tr h="328150">
                <a:tc>
                  <a:txBody>
                    <a:bodyPr/>
                    <a:lstStyle/>
                    <a:p>
                      <a:pPr indent="0" lvl="0" marL="0" marR="0" rtl="0" algn="l">
                        <a:lnSpc>
                          <a:spcPct val="100000"/>
                        </a:lnSpc>
                        <a:spcBef>
                          <a:spcPts val="0"/>
                        </a:spcBef>
                        <a:spcAft>
                          <a:spcPts val="0"/>
                        </a:spcAft>
                        <a:buNone/>
                      </a:pPr>
                      <a:r>
                        <a:rPr lang="fr" sz="1100" u="none" cap="none" strike="noStrike"/>
                        <a:t>2</a:t>
                      </a:r>
                      <a:r>
                        <a:rPr baseline="30000" lang="fr" sz="1100" u="none" cap="none" strike="noStrike"/>
                        <a:t>ème</a:t>
                      </a:r>
                      <a:r>
                        <a:rPr lang="fr" sz="1100" u="none" cap="none" strike="noStrike"/>
                        <a:t> cause d’arrêt</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Efficacité</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Financement</a:t>
                      </a:r>
                      <a:endParaRPr/>
                    </a:p>
                  </a:txBody>
                  <a:tcPr marT="45725" marB="45725" marR="91450" marL="91450"/>
                </a:tc>
              </a:tr>
              <a:tr h="328150">
                <a:tc>
                  <a:txBody>
                    <a:bodyPr/>
                    <a:lstStyle/>
                    <a:p>
                      <a:pPr indent="0" lvl="0" marL="0" marR="0" rtl="0" algn="l">
                        <a:lnSpc>
                          <a:spcPct val="100000"/>
                        </a:lnSpc>
                        <a:spcBef>
                          <a:spcPts val="0"/>
                        </a:spcBef>
                        <a:spcAft>
                          <a:spcPts val="0"/>
                        </a:spcAft>
                        <a:buNone/>
                      </a:pPr>
                      <a:r>
                        <a:rPr lang="fr" sz="1100" u="none" cap="none" strike="noStrike"/>
                        <a:t>3</a:t>
                      </a:r>
                      <a:r>
                        <a:rPr baseline="30000" lang="fr" sz="1100" u="none" cap="none" strike="noStrike"/>
                        <a:t>ème</a:t>
                      </a:r>
                      <a:r>
                        <a:rPr lang="fr" sz="1100" u="none" cap="none" strike="noStrike"/>
                        <a:t> cause d’arrêt</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Recrutement</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Sponsor / Business</a:t>
                      </a:r>
                      <a:endParaRPr/>
                    </a:p>
                  </a:txBody>
                  <a:tcPr marT="45725" marB="45725" marR="91450" marL="91450"/>
                </a:tc>
              </a:tr>
              <a:tr h="328150">
                <a:tc>
                  <a:txBody>
                    <a:bodyPr/>
                    <a:lstStyle/>
                    <a:p>
                      <a:pPr indent="0" lvl="0" marL="0" marR="0" rtl="0" algn="l">
                        <a:lnSpc>
                          <a:spcPct val="100000"/>
                        </a:lnSpc>
                        <a:spcBef>
                          <a:spcPts val="0"/>
                        </a:spcBef>
                        <a:spcAft>
                          <a:spcPts val="0"/>
                        </a:spcAft>
                        <a:buNone/>
                      </a:pPr>
                      <a:r>
                        <a:rPr lang="fr" sz="1100" u="none" cap="none" strike="noStrike"/>
                        <a:t>4</a:t>
                      </a:r>
                      <a:r>
                        <a:rPr baseline="30000" lang="fr" sz="1100" u="none" cap="none" strike="noStrike"/>
                        <a:t>ème</a:t>
                      </a:r>
                      <a:r>
                        <a:rPr lang="fr" sz="1100" u="none" cap="none" strike="noStrike"/>
                        <a:t> cause d’arrêt</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Financement</a:t>
                      </a:r>
                      <a:endParaRPr/>
                    </a:p>
                  </a:txBody>
                  <a:tcPr marT="45725" marB="45725" marR="91450" marL="91450"/>
                </a:tc>
                <a:tc>
                  <a:txBody>
                    <a:bodyPr/>
                    <a:lstStyle/>
                    <a:p>
                      <a:pPr indent="0" lvl="0" marL="0" marR="0" rtl="0" algn="l">
                        <a:lnSpc>
                          <a:spcPct val="100000"/>
                        </a:lnSpc>
                        <a:spcBef>
                          <a:spcPts val="0"/>
                        </a:spcBef>
                        <a:spcAft>
                          <a:spcPts val="0"/>
                        </a:spcAft>
                        <a:buNone/>
                      </a:pPr>
                      <a:r>
                        <a:rPr lang="fr" sz="1100" u="none" cap="none" strike="noStrike"/>
                        <a:t>Efficacité</a:t>
                      </a:r>
                      <a:endParaRPr/>
                    </a:p>
                  </a:txBody>
                  <a:tcPr marT="45725" marB="45725" marR="91450" marL="91450"/>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9"/>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LIMITES</a:t>
            </a:r>
            <a:endParaRPr/>
          </a:p>
        </p:txBody>
      </p:sp>
      <p:sp>
        <p:nvSpPr>
          <p:cNvPr id="412" name="Google Shape;412;p29"/>
          <p:cNvSpPr txBox="1"/>
          <p:nvPr>
            <p:ph idx="1" type="body"/>
          </p:nvPr>
        </p:nvSpPr>
        <p:spPr>
          <a:xfrm>
            <a:off x="819150" y="1990725"/>
            <a:ext cx="7685458" cy="2448000"/>
          </a:xfrm>
          <a:prstGeom prst="rect">
            <a:avLst/>
          </a:prstGeom>
          <a:noFill/>
          <a:ln>
            <a:noFill/>
          </a:ln>
        </p:spPr>
        <p:txBody>
          <a:bodyPr anchorCtr="0" anchor="t" bIns="91425" lIns="91425" spcFirstLastPara="1" rIns="91425" wrap="square" tIns="91425">
            <a:normAutofit/>
          </a:bodyPr>
          <a:lstStyle/>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ClinicalTrials.gov comme seule source de données</a:t>
            </a:r>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Choix méthodologiques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Données représentatives des Phases 1 &amp; 3 manquantes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Différentes distributions de types et catégories pathologiques d’études cliniques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L’impact des études arrêtées à cause d’un recrutement insuffisant dans notre jeu de données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L’impact du covid et le manque de recul pour la généralisation des scores des modèles</a:t>
            </a:r>
            <a:endParaRPr>
              <a:latin typeface="Calibri"/>
              <a:ea typeface="Calibri"/>
              <a:cs typeface="Calibri"/>
              <a:sym typeface="Calibri"/>
            </a:endParaRPr>
          </a:p>
          <a:p>
            <a:pPr indent="-317500" lvl="0" marL="457200" rtl="0" algn="just">
              <a:lnSpc>
                <a:spcPct val="115000"/>
              </a:lnSpc>
              <a:spcBef>
                <a:spcPts val="0"/>
              </a:spcBef>
              <a:spcAft>
                <a:spcPts val="0"/>
              </a:spcAft>
              <a:buClr>
                <a:srgbClr val="000000"/>
              </a:buClr>
              <a:buSzPts val="1400"/>
              <a:buFont typeface="Times New Roman"/>
              <a:buChar char="●"/>
            </a:pPr>
            <a:r>
              <a:rPr b="1" lang="fr" sz="1400">
                <a:solidFill>
                  <a:srgbClr val="000000"/>
                </a:solidFill>
                <a:latin typeface="Calibri"/>
                <a:ea typeface="Calibri"/>
                <a:cs typeface="Calibri"/>
                <a:sym typeface="Calibri"/>
              </a:rPr>
              <a:t>Le manque de causalité dans l'interprétation via SHAP</a:t>
            </a:r>
            <a:endParaRPr>
              <a:latin typeface="Calibri"/>
              <a:ea typeface="Calibri"/>
              <a:cs typeface="Calibri"/>
              <a:sym typeface="Calibri"/>
            </a:endParaRPr>
          </a:p>
        </p:txBody>
      </p:sp>
      <p:sp>
        <p:nvSpPr>
          <p:cNvPr id="413" name="Google Shape;413;p2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14" name="Google Shape;414;p29"/>
          <p:cNvPicPr preferRelativeResize="0"/>
          <p:nvPr/>
        </p:nvPicPr>
        <p:blipFill rotWithShape="1">
          <a:blip r:embed="rId3">
            <a:alphaModFix/>
          </a:blip>
          <a:srcRect b="24911" l="0" r="0" t="59876"/>
          <a:stretch/>
        </p:blipFill>
        <p:spPr>
          <a:xfrm>
            <a:off x="-106883" y="4492041"/>
            <a:ext cx="9242932" cy="954601"/>
          </a:xfrm>
          <a:prstGeom prst="rect">
            <a:avLst/>
          </a:prstGeom>
          <a:noFill/>
          <a:ln>
            <a:noFill/>
          </a:ln>
        </p:spPr>
      </p:pic>
      <p:sp>
        <p:nvSpPr>
          <p:cNvPr id="415" name="Google Shape;415;p29"/>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0"/>
          <p:cNvSpPr txBox="1"/>
          <p:nvPr>
            <p:ph type="title"/>
          </p:nvPr>
        </p:nvSpPr>
        <p:spPr>
          <a:xfrm>
            <a:off x="819150" y="6902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Ouverture et Conclusion</a:t>
            </a:r>
            <a:endParaRPr/>
          </a:p>
        </p:txBody>
      </p:sp>
      <p:sp>
        <p:nvSpPr>
          <p:cNvPr id="421" name="Google Shape;421;p3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22" name="Google Shape;422;p30"/>
          <p:cNvPicPr preferRelativeResize="0"/>
          <p:nvPr/>
        </p:nvPicPr>
        <p:blipFill rotWithShape="1">
          <a:blip r:embed="rId3">
            <a:alphaModFix/>
          </a:blip>
          <a:srcRect b="0" l="0" r="0" t="82850"/>
          <a:stretch/>
        </p:blipFill>
        <p:spPr>
          <a:xfrm>
            <a:off x="-138687" y="4438725"/>
            <a:ext cx="9242932" cy="1076074"/>
          </a:xfrm>
          <a:prstGeom prst="rect">
            <a:avLst/>
          </a:prstGeom>
          <a:noFill/>
          <a:ln>
            <a:noFill/>
          </a:ln>
        </p:spPr>
      </p:pic>
      <p:sp>
        <p:nvSpPr>
          <p:cNvPr id="423" name="Google Shape;423;p30"/>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424" name="Google Shape;424;p30"/>
          <p:cNvSpPr txBox="1"/>
          <p:nvPr>
            <p:ph idx="1" type="body"/>
          </p:nvPr>
        </p:nvSpPr>
        <p:spPr>
          <a:xfrm>
            <a:off x="819150" y="3045700"/>
            <a:ext cx="7699208" cy="1299900"/>
          </a:xfrm>
          <a:prstGeom prst="rect">
            <a:avLst/>
          </a:prstGeom>
          <a:noFill/>
          <a:ln>
            <a:noFill/>
          </a:ln>
        </p:spPr>
        <p:txBody>
          <a:bodyPr anchorCtr="0" anchor="t" bIns="91425" lIns="91425" spcFirstLastPara="1" rIns="91425" wrap="square" tIns="91425">
            <a:noAutofit/>
          </a:bodyPr>
          <a:lstStyle/>
          <a:p>
            <a:pPr indent="-285750" lvl="0" marL="285750" rtl="0" algn="l">
              <a:lnSpc>
                <a:spcPct val="115000"/>
              </a:lnSpc>
              <a:spcBef>
                <a:spcPts val="0"/>
              </a:spcBef>
              <a:spcAft>
                <a:spcPts val="0"/>
              </a:spcAft>
              <a:buSzPts val="1857"/>
              <a:buChar char="●"/>
            </a:pPr>
            <a:r>
              <a:rPr b="1" lang="fr"/>
              <a:t>Un aperçu du potentiel de l’utilisation des données de la base de données ClinicalTrials.gov </a:t>
            </a:r>
            <a:endParaRPr/>
          </a:p>
          <a:p>
            <a:pPr indent="-285750" lvl="0" marL="285750" rtl="0" algn="l">
              <a:lnSpc>
                <a:spcPct val="115000"/>
              </a:lnSpc>
              <a:spcBef>
                <a:spcPts val="1200"/>
              </a:spcBef>
              <a:spcAft>
                <a:spcPts val="0"/>
              </a:spcAft>
              <a:buSzPts val="1857"/>
              <a:buChar char="●"/>
            </a:pPr>
            <a:r>
              <a:rPr b="1" lang="fr"/>
              <a:t>Potentiel pour élargir le scope aux Phase 1 et 3</a:t>
            </a:r>
            <a:br>
              <a:rPr lang="fr"/>
            </a:br>
            <a:r>
              <a:rPr lang="fr"/>
              <a:t>→ Exploitation de la base de données drugbank.ca avec les ID des molécules expérimentales pour Phase 1</a:t>
            </a:r>
            <a:br>
              <a:rPr lang="fr"/>
            </a:br>
            <a:r>
              <a:rPr lang="fr"/>
              <a:t>→ Exploitation du champ de texte libre sur l’éligibilité pour Phase 3</a:t>
            </a:r>
            <a:endParaRPr/>
          </a:p>
          <a:p>
            <a:pPr indent="-215900" lvl="1" marL="742950" rtl="0" algn="l">
              <a:lnSpc>
                <a:spcPct val="115000"/>
              </a:lnSpc>
              <a:spcBef>
                <a:spcPts val="1200"/>
              </a:spcBef>
              <a:spcAft>
                <a:spcPts val="0"/>
              </a:spcAft>
              <a:buSzPts val="1571"/>
              <a:buNone/>
            </a:pPr>
            <a:r>
              <a:t/>
            </a:r>
            <a:endParaRPr/>
          </a:p>
          <a:p>
            <a:pPr indent="-228600" lvl="0" marL="457200" rtl="0" algn="l">
              <a:lnSpc>
                <a:spcPct val="115000"/>
              </a:lnSpc>
              <a:spcBef>
                <a:spcPts val="1200"/>
              </a:spcBef>
              <a:spcAft>
                <a:spcPts val="0"/>
              </a:spcAft>
              <a:buSzPts val="1857"/>
              <a:buNone/>
            </a:pPr>
            <a:r>
              <a:t/>
            </a:r>
            <a:endParaRPr/>
          </a:p>
        </p:txBody>
      </p:sp>
      <p:graphicFrame>
        <p:nvGraphicFramePr>
          <p:cNvPr id="425" name="Google Shape;425;p30"/>
          <p:cNvGraphicFramePr/>
          <p:nvPr/>
        </p:nvGraphicFramePr>
        <p:xfrm>
          <a:off x="863275" y="1452650"/>
          <a:ext cx="3000000" cy="3000000"/>
        </p:xfrm>
        <a:graphic>
          <a:graphicData uri="http://schemas.openxmlformats.org/drawingml/2006/table">
            <a:tbl>
              <a:tblPr>
                <a:noFill/>
                <a:tableStyleId>{F90004F5-33B0-4331-891D-A7AA1DD0A64A}</a:tableStyleId>
              </a:tblPr>
              <a:tblGrid>
                <a:gridCol w="2413000"/>
                <a:gridCol w="2413000"/>
                <a:gridCol w="2413000"/>
              </a:tblGrid>
              <a:tr h="381000">
                <a:tc>
                  <a:txBody>
                    <a:bodyPr/>
                    <a:lstStyle/>
                    <a:p>
                      <a:pPr indent="0" lvl="0" marL="0" marR="0" rtl="0" algn="ctr">
                        <a:lnSpc>
                          <a:spcPct val="100000"/>
                        </a:lnSpc>
                        <a:spcBef>
                          <a:spcPts val="0"/>
                        </a:spcBef>
                        <a:spcAft>
                          <a:spcPts val="0"/>
                        </a:spcAft>
                        <a:buClr>
                          <a:srgbClr val="000000"/>
                        </a:buClr>
                        <a:buSzPts val="1300"/>
                        <a:buFont typeface="Arial"/>
                        <a:buNone/>
                      </a:pPr>
                      <a:r>
                        <a:rPr b="1" lang="fr" sz="1300" u="none" cap="none" strike="noStrike">
                          <a:latin typeface="Calibri"/>
                          <a:ea typeface="Calibri"/>
                          <a:cs typeface="Calibri"/>
                          <a:sym typeface="Calibri"/>
                        </a:rPr>
                        <a:t>Facteurs de risque</a:t>
                      </a: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fr" sz="1300" u="none" cap="none" strike="noStrike">
                          <a:latin typeface="Calibri"/>
                          <a:ea typeface="Calibri"/>
                          <a:cs typeface="Calibri"/>
                          <a:sym typeface="Calibri"/>
                        </a:rPr>
                        <a:t>Facteurs bénéfiques</a:t>
                      </a:r>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300"/>
                        <a:buFont typeface="Arial"/>
                        <a:buNone/>
                      </a:pPr>
                      <a:r>
                        <a:rPr b="1" lang="fr" sz="1300" u="none" cap="none" strike="noStrike">
                          <a:latin typeface="Calibri"/>
                          <a:ea typeface="Calibri"/>
                          <a:cs typeface="Calibri"/>
                          <a:sym typeface="Calibri"/>
                        </a:rPr>
                        <a:t>Facteurs à surveiller</a:t>
                      </a:r>
                      <a:endParaRPr/>
                    </a:p>
                  </a:txBody>
                  <a:tcPr marT="91425" marB="91425" marR="91425" marL="91425"/>
                </a:tc>
              </a:tr>
              <a:tr h="381000">
                <a:tc>
                  <a:txBody>
                    <a:bodyPr/>
                    <a:lstStyle/>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Modèles traditionnels</a:t>
                      </a:r>
                      <a:endParaRPr/>
                    </a:p>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Modifications du protocole en cours d’étude</a:t>
                      </a:r>
                      <a:endParaRPr/>
                    </a:p>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Trop d’objectifs secondaires / termes Mesh étudiés</a:t>
                      </a:r>
                      <a:endParaRPr/>
                    </a:p>
                  </a:txBody>
                  <a:tcPr marT="91425" marB="91425" marR="91425" marL="91425"/>
                </a:tc>
                <a:tc>
                  <a:txBody>
                    <a:bodyPr/>
                    <a:lstStyle/>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Centres répartis dans plusieurs centres spécialisés dans un pays </a:t>
                      </a:r>
                      <a:endParaRPr/>
                    </a:p>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Sponsors académiques</a:t>
                      </a:r>
                      <a:endParaRPr/>
                    </a:p>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Modèles adaptatifs</a:t>
                      </a:r>
                      <a:endParaRPr/>
                    </a:p>
                  </a:txBody>
                  <a:tcPr marT="91425" marB="91425" marR="91425" marL="91425"/>
                </a:tc>
                <a:tc>
                  <a:txBody>
                    <a:bodyPr/>
                    <a:lstStyle/>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Difficultés et challenges associés aux molécules régulées FDA</a:t>
                      </a:r>
                      <a:endParaRPr/>
                    </a:p>
                    <a:p>
                      <a:pPr indent="-304800" lvl="0" marL="457200" marR="0" rtl="0" algn="l">
                        <a:lnSpc>
                          <a:spcPct val="100000"/>
                        </a:lnSpc>
                        <a:spcBef>
                          <a:spcPts val="0"/>
                        </a:spcBef>
                        <a:spcAft>
                          <a:spcPts val="0"/>
                        </a:spcAft>
                        <a:buClr>
                          <a:srgbClr val="000000"/>
                        </a:buClr>
                        <a:buSzPts val="1200"/>
                        <a:buFont typeface="Arial"/>
                        <a:buChar char="-"/>
                      </a:pPr>
                      <a:r>
                        <a:rPr lang="fr" sz="1200" u="none" cap="none" strike="noStrike">
                          <a:latin typeface="Calibri"/>
                          <a:ea typeface="Calibri"/>
                          <a:cs typeface="Calibri"/>
                          <a:sym typeface="Calibri"/>
                        </a:rPr>
                        <a:t>Néoplasmes</a:t>
                      </a:r>
                      <a:endParaRPr/>
                    </a:p>
                  </a:txBody>
                  <a:tcPr marT="91425" marB="91425" marR="91425" marL="91425"/>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INTRODUCTION</a:t>
            </a:r>
            <a:endParaRPr/>
          </a:p>
        </p:txBody>
      </p:sp>
      <p:sp>
        <p:nvSpPr>
          <p:cNvPr id="144" name="Google Shape;144;p4"/>
          <p:cNvSpPr txBox="1"/>
          <p:nvPr>
            <p:ph idx="1" type="body"/>
          </p:nvPr>
        </p:nvSpPr>
        <p:spPr>
          <a:xfrm>
            <a:off x="819150" y="1581150"/>
            <a:ext cx="7505700" cy="285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405"/>
              <a:buNone/>
            </a:pPr>
            <a:r>
              <a:rPr b="1" lang="fr" sz="1325">
                <a:solidFill>
                  <a:srgbClr val="000000"/>
                </a:solidFill>
                <a:latin typeface="Arial"/>
                <a:ea typeface="Arial"/>
                <a:cs typeface="Arial"/>
                <a:sym typeface="Arial"/>
              </a:rPr>
              <a:t>1. Les études cliniques de Phase 2</a:t>
            </a:r>
            <a:endParaRPr sz="1525"/>
          </a:p>
          <a:p>
            <a:pPr indent="-293273" lvl="0" marL="457200" rtl="0" algn="l">
              <a:lnSpc>
                <a:spcPct val="115000"/>
              </a:lnSpc>
              <a:spcBef>
                <a:spcPts val="1200"/>
              </a:spcBef>
              <a:spcAft>
                <a:spcPts val="0"/>
              </a:spcAft>
              <a:buClr>
                <a:srgbClr val="000000"/>
              </a:buClr>
              <a:buSzPts val="1100"/>
              <a:buFont typeface="Arial"/>
              <a:buChar char="●"/>
            </a:pPr>
            <a:r>
              <a:rPr lang="fr" sz="1100">
                <a:solidFill>
                  <a:srgbClr val="000000"/>
                </a:solidFill>
                <a:latin typeface="Arial"/>
                <a:ea typeface="Arial"/>
                <a:cs typeface="Arial"/>
                <a:sym typeface="Arial"/>
              </a:rPr>
              <a:t>Objectif principal : Évaluer l'activité ou les bénéfices cliniques d'un traitement pour justifier une Phase 3.</a:t>
            </a:r>
            <a:endParaRPr/>
          </a:p>
          <a:p>
            <a:pPr indent="-293273" lvl="0" marL="457200" rtl="0" algn="l">
              <a:lnSpc>
                <a:spcPct val="115000"/>
              </a:lnSpc>
              <a:spcBef>
                <a:spcPts val="0"/>
              </a:spcBef>
              <a:spcAft>
                <a:spcPts val="0"/>
              </a:spcAft>
              <a:buClr>
                <a:srgbClr val="000000"/>
              </a:buClr>
              <a:buSzPts val="1100"/>
              <a:buFont typeface="Arial"/>
              <a:buChar char="●"/>
            </a:pPr>
            <a:r>
              <a:rPr lang="fr" sz="1100">
                <a:solidFill>
                  <a:srgbClr val="000000"/>
                </a:solidFill>
                <a:latin typeface="Arial"/>
                <a:ea typeface="Arial"/>
                <a:cs typeface="Arial"/>
                <a:sym typeface="Arial"/>
              </a:rPr>
              <a:t>Taille d'échantillon : Modérée (dizaines à centaines de participants)</a:t>
            </a:r>
            <a:endParaRPr/>
          </a:p>
          <a:p>
            <a:pPr indent="0" lvl="0" marL="0" rtl="0" algn="l">
              <a:lnSpc>
                <a:spcPct val="115000"/>
              </a:lnSpc>
              <a:spcBef>
                <a:spcPts val="0"/>
              </a:spcBef>
              <a:spcAft>
                <a:spcPts val="0"/>
              </a:spcAft>
              <a:buSzPts val="1300"/>
              <a:buNone/>
            </a:pPr>
            <a:r>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SzPts val="1405"/>
              <a:buNone/>
            </a:pPr>
            <a:r>
              <a:rPr b="1" lang="fr">
                <a:solidFill>
                  <a:srgbClr val="000000"/>
                </a:solidFill>
                <a:latin typeface="Arial"/>
                <a:ea typeface="Arial"/>
                <a:cs typeface="Arial"/>
                <a:sym typeface="Arial"/>
              </a:rPr>
              <a:t>2. Les études cliniques sur les maladies rares</a:t>
            </a:r>
            <a:endParaRPr sz="1500"/>
          </a:p>
          <a:p>
            <a:pPr indent="-293273" lvl="0" marL="457200" rtl="0" algn="l">
              <a:lnSpc>
                <a:spcPct val="115000"/>
              </a:lnSpc>
              <a:spcBef>
                <a:spcPts val="1200"/>
              </a:spcBef>
              <a:spcAft>
                <a:spcPts val="0"/>
              </a:spcAft>
              <a:buClr>
                <a:srgbClr val="000000"/>
              </a:buClr>
              <a:buSzPts val="1100"/>
              <a:buFont typeface="Arial"/>
              <a:buChar char="●"/>
            </a:pPr>
            <a:r>
              <a:rPr lang="fr" sz="1100">
                <a:solidFill>
                  <a:srgbClr val="000000"/>
                </a:solidFill>
                <a:latin typeface="Arial"/>
                <a:ea typeface="Arial"/>
                <a:cs typeface="Arial"/>
                <a:sym typeface="Arial"/>
              </a:rPr>
              <a:t>Maladie Rare : Moins de 1 personne sur 2 000 en Europe ou moins de 200 000 personnes aux États-Unis.</a:t>
            </a:r>
            <a:endParaRPr/>
          </a:p>
          <a:p>
            <a:pPr indent="-293273" lvl="0" marL="457200" rtl="0" algn="l">
              <a:lnSpc>
                <a:spcPct val="115000"/>
              </a:lnSpc>
              <a:spcBef>
                <a:spcPts val="0"/>
              </a:spcBef>
              <a:spcAft>
                <a:spcPts val="0"/>
              </a:spcAft>
              <a:buClr>
                <a:srgbClr val="000000"/>
              </a:buClr>
              <a:buSzPts val="1100"/>
              <a:buFont typeface="Arial"/>
              <a:buChar char="●"/>
            </a:pPr>
            <a:r>
              <a:rPr lang="fr" sz="1100">
                <a:solidFill>
                  <a:srgbClr val="000000"/>
                </a:solidFill>
                <a:latin typeface="Arial"/>
                <a:ea typeface="Arial"/>
                <a:cs typeface="Arial"/>
                <a:sym typeface="Arial"/>
              </a:rPr>
              <a:t>Enjeux : 95 % des maladies rares n'ont pas de traitement.</a:t>
            </a:r>
            <a:endParaRPr/>
          </a:p>
          <a:p>
            <a:pPr indent="-293273" lvl="0" marL="457200" rtl="0" algn="l">
              <a:lnSpc>
                <a:spcPct val="115000"/>
              </a:lnSpc>
              <a:spcBef>
                <a:spcPts val="0"/>
              </a:spcBef>
              <a:spcAft>
                <a:spcPts val="0"/>
              </a:spcAft>
              <a:buClr>
                <a:srgbClr val="000000"/>
              </a:buClr>
              <a:buSzPts val="1100"/>
              <a:buFont typeface="Arial"/>
              <a:buChar char="●"/>
            </a:pPr>
            <a:r>
              <a:rPr lang="fr" sz="1100">
                <a:solidFill>
                  <a:srgbClr val="000000"/>
                </a:solidFill>
                <a:latin typeface="Arial"/>
                <a:ea typeface="Arial"/>
                <a:cs typeface="Arial"/>
                <a:sym typeface="Arial"/>
              </a:rPr>
              <a:t>Modèles interventionnels différents par rapport aux standards habituels </a:t>
            </a:r>
            <a:endParaRPr b="1" sz="1600"/>
          </a:p>
        </p:txBody>
      </p:sp>
      <p:sp>
        <p:nvSpPr>
          <p:cNvPr id="145" name="Google Shape;145;p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46" name="Google Shape;146;p4"/>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descr="A group of arrows pointing to different directions&#10;&#10;Description automatically generated" id="147" name="Google Shape;147;p4"/>
          <p:cNvPicPr preferRelativeResize="0"/>
          <p:nvPr/>
        </p:nvPicPr>
        <p:blipFill rotWithShape="1">
          <a:blip r:embed="rId3">
            <a:alphaModFix/>
          </a:blip>
          <a:srcRect b="83961" l="0" r="0" t="0"/>
          <a:stretch/>
        </p:blipFill>
        <p:spPr>
          <a:xfrm>
            <a:off x="-85725" y="4494571"/>
            <a:ext cx="9166033" cy="9980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0" st="0"/>
                                            </p:txEl>
                                          </p:spTgt>
                                        </p:tgtEl>
                                        <p:attrNameLst>
                                          <p:attrName>style.visibility</p:attrName>
                                        </p:attrNameLst>
                                      </p:cBhvr>
                                      <p:to>
                                        <p:strVal val="visible"/>
                                      </p:to>
                                    </p:set>
                                    <p:animEffect filter="fade" transition="in">
                                      <p:cBhvr>
                                        <p:cTn dur="500"/>
                                        <p:tgtEl>
                                          <p:spTgt spid="1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1" st="1"/>
                                            </p:txEl>
                                          </p:spTgt>
                                        </p:tgtEl>
                                        <p:attrNameLst>
                                          <p:attrName>style.visibility</p:attrName>
                                        </p:attrNameLst>
                                      </p:cBhvr>
                                      <p:to>
                                        <p:strVal val="visible"/>
                                      </p:to>
                                    </p:set>
                                    <p:animEffect filter="fade" transition="in">
                                      <p:cBhvr>
                                        <p:cTn dur="500"/>
                                        <p:tgtEl>
                                          <p:spTgt spid="1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2" st="2"/>
                                            </p:txEl>
                                          </p:spTgt>
                                        </p:tgtEl>
                                        <p:attrNameLst>
                                          <p:attrName>style.visibility</p:attrName>
                                        </p:attrNameLst>
                                      </p:cBhvr>
                                      <p:to>
                                        <p:strVal val="visible"/>
                                      </p:to>
                                    </p:set>
                                    <p:animEffect filter="fade" transition="in">
                                      <p:cBhvr>
                                        <p:cTn dur="500"/>
                                        <p:tgtEl>
                                          <p:spTgt spid="1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3" st="3"/>
                                            </p:txEl>
                                          </p:spTgt>
                                        </p:tgtEl>
                                        <p:attrNameLst>
                                          <p:attrName>style.visibility</p:attrName>
                                        </p:attrNameLst>
                                      </p:cBhvr>
                                      <p:to>
                                        <p:strVal val="visible"/>
                                      </p:to>
                                    </p:set>
                                    <p:animEffect filter="fade" transition="in">
                                      <p:cBhvr>
                                        <p:cTn dur="500"/>
                                        <p:tgtEl>
                                          <p:spTgt spid="1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4" st="4"/>
                                            </p:txEl>
                                          </p:spTgt>
                                        </p:tgtEl>
                                        <p:attrNameLst>
                                          <p:attrName>style.visibility</p:attrName>
                                        </p:attrNameLst>
                                      </p:cBhvr>
                                      <p:to>
                                        <p:strVal val="visible"/>
                                      </p:to>
                                    </p:set>
                                    <p:animEffect filter="fade" transition="in">
                                      <p:cBhvr>
                                        <p:cTn dur="500"/>
                                        <p:tgtEl>
                                          <p:spTgt spid="1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5" st="5"/>
                                            </p:txEl>
                                          </p:spTgt>
                                        </p:tgtEl>
                                        <p:attrNameLst>
                                          <p:attrName>style.visibility</p:attrName>
                                        </p:attrNameLst>
                                      </p:cBhvr>
                                      <p:to>
                                        <p:strVal val="visible"/>
                                      </p:to>
                                    </p:set>
                                    <p:animEffect filter="fade" transition="in">
                                      <p:cBhvr>
                                        <p:cTn dur="500"/>
                                        <p:tgtEl>
                                          <p:spTgt spid="1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6" st="6"/>
                                            </p:txEl>
                                          </p:spTgt>
                                        </p:tgtEl>
                                        <p:attrNameLst>
                                          <p:attrName>style.visibility</p:attrName>
                                        </p:attrNameLst>
                                      </p:cBhvr>
                                      <p:to>
                                        <p:strVal val="visible"/>
                                      </p:to>
                                    </p:set>
                                    <p:animEffect filter="fade" transition="in">
                                      <p:cBhvr>
                                        <p:cTn dur="500"/>
                                        <p:tgtEl>
                                          <p:spTgt spid="1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xEl>
                                              <p:pRg end="7" st="7"/>
                                            </p:txEl>
                                          </p:spTgt>
                                        </p:tgtEl>
                                        <p:attrNameLst>
                                          <p:attrName>style.visibility</p:attrName>
                                        </p:attrNameLst>
                                      </p:cBhvr>
                                      <p:to>
                                        <p:strVal val="visible"/>
                                      </p:to>
                                    </p:set>
                                    <p:animEffect filter="fade" transition="in">
                                      <p:cBhvr>
                                        <p:cTn dur="500"/>
                                        <p:tgtEl>
                                          <p:spTgt spid="14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1"/>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Annexes</a:t>
            </a:r>
            <a:endParaRPr/>
          </a:p>
        </p:txBody>
      </p:sp>
      <p:sp>
        <p:nvSpPr>
          <p:cNvPr id="431" name="Google Shape;431;p31"/>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432" name="Google Shape;432;p3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p32"/>
          <p:cNvPicPr preferRelativeResize="0"/>
          <p:nvPr/>
        </p:nvPicPr>
        <p:blipFill rotWithShape="1">
          <a:blip r:embed="rId3">
            <a:alphaModFix/>
          </a:blip>
          <a:srcRect b="0" l="11190" r="0" t="18936"/>
          <a:stretch/>
        </p:blipFill>
        <p:spPr>
          <a:xfrm>
            <a:off x="934335" y="1245100"/>
            <a:ext cx="7456399" cy="3052800"/>
          </a:xfrm>
          <a:prstGeom prst="rect">
            <a:avLst/>
          </a:prstGeom>
          <a:noFill/>
          <a:ln>
            <a:noFill/>
          </a:ln>
        </p:spPr>
      </p:pic>
      <p:sp>
        <p:nvSpPr>
          <p:cNvPr id="438" name="Google Shape;438;p32"/>
          <p:cNvSpPr txBox="1"/>
          <p:nvPr>
            <p:ph type="title"/>
          </p:nvPr>
        </p:nvSpPr>
        <p:spPr>
          <a:xfrm>
            <a:off x="819150" y="510156"/>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MÉTHODOLOGIE</a:t>
            </a:r>
            <a:endParaRPr/>
          </a:p>
        </p:txBody>
      </p:sp>
      <p:sp>
        <p:nvSpPr>
          <p:cNvPr id="439" name="Google Shape;439;p3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40" name="Google Shape;440;p32"/>
          <p:cNvPicPr preferRelativeResize="0"/>
          <p:nvPr/>
        </p:nvPicPr>
        <p:blipFill rotWithShape="1">
          <a:blip r:embed="rId4">
            <a:alphaModFix/>
          </a:blip>
          <a:srcRect b="65207" l="0" r="0" t="16829"/>
          <a:stretch/>
        </p:blipFill>
        <p:spPr>
          <a:xfrm>
            <a:off x="-178442" y="4438724"/>
            <a:ext cx="9242932" cy="1127189"/>
          </a:xfrm>
          <a:prstGeom prst="rect">
            <a:avLst/>
          </a:prstGeom>
          <a:noFill/>
          <a:ln>
            <a:noFill/>
          </a:ln>
        </p:spPr>
      </p:pic>
      <p:sp>
        <p:nvSpPr>
          <p:cNvPr id="441" name="Google Shape;441;p32"/>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447" name="Google Shape;447;p33"/>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448" name="Google Shape;448;p3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49" name="Google Shape;449;p33"/>
          <p:cNvPicPr preferRelativeResize="0"/>
          <p:nvPr/>
        </p:nvPicPr>
        <p:blipFill rotWithShape="1">
          <a:blip r:embed="rId3">
            <a:alphaModFix/>
          </a:blip>
          <a:srcRect b="0" l="0" r="0" t="0"/>
          <a:stretch/>
        </p:blipFill>
        <p:spPr>
          <a:xfrm>
            <a:off x="1160642" y="72807"/>
            <a:ext cx="7164208" cy="499788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3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455" name="Google Shape;455;p3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456" name="Google Shape;456;p3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57" name="Google Shape;457;p34"/>
          <p:cNvPicPr preferRelativeResize="0"/>
          <p:nvPr/>
        </p:nvPicPr>
        <p:blipFill rotWithShape="1">
          <a:blip r:embed="rId3">
            <a:alphaModFix/>
          </a:blip>
          <a:srcRect b="0" l="0" r="0" t="0"/>
          <a:stretch/>
        </p:blipFill>
        <p:spPr>
          <a:xfrm>
            <a:off x="1332262" y="354157"/>
            <a:ext cx="6871938" cy="44351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463" name="Google Shape;463;p35"/>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464" name="Google Shape;464;p3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465" name="Google Shape;465;p35"/>
          <p:cNvPicPr preferRelativeResize="0"/>
          <p:nvPr/>
        </p:nvPicPr>
        <p:blipFill rotWithShape="1">
          <a:blip r:embed="rId3">
            <a:alphaModFix/>
          </a:blip>
          <a:srcRect b="0" l="0" r="0" t="0"/>
          <a:stretch/>
        </p:blipFill>
        <p:spPr>
          <a:xfrm>
            <a:off x="204566" y="426598"/>
            <a:ext cx="8221014" cy="4274928"/>
          </a:xfrm>
          <a:prstGeom prst="rect">
            <a:avLst/>
          </a:prstGeom>
          <a:noFill/>
          <a:ln>
            <a:noFill/>
          </a:ln>
        </p:spPr>
      </p:pic>
      <p:pic>
        <p:nvPicPr>
          <p:cNvPr id="466" name="Google Shape;466;p35"/>
          <p:cNvPicPr preferRelativeResize="0"/>
          <p:nvPr/>
        </p:nvPicPr>
        <p:blipFill rotWithShape="1">
          <a:blip r:embed="rId4">
            <a:alphaModFix/>
          </a:blip>
          <a:srcRect b="0" l="0" r="0" t="0"/>
          <a:stretch/>
        </p:blipFill>
        <p:spPr>
          <a:xfrm>
            <a:off x="15841663" y="-3741738"/>
            <a:ext cx="8810625" cy="56864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36"/>
          <p:cNvPicPr preferRelativeResize="0"/>
          <p:nvPr/>
        </p:nvPicPr>
        <p:blipFill rotWithShape="1">
          <a:blip r:embed="rId3">
            <a:alphaModFix/>
          </a:blip>
          <a:srcRect b="0" l="0" r="0" t="0"/>
          <a:stretch/>
        </p:blipFill>
        <p:spPr>
          <a:xfrm>
            <a:off x="1063101" y="200050"/>
            <a:ext cx="3433217" cy="2937680"/>
          </a:xfrm>
          <a:prstGeom prst="rect">
            <a:avLst/>
          </a:prstGeom>
          <a:noFill/>
          <a:ln>
            <a:noFill/>
          </a:ln>
        </p:spPr>
      </p:pic>
      <p:pic>
        <p:nvPicPr>
          <p:cNvPr id="472" name="Google Shape;472;p36"/>
          <p:cNvPicPr preferRelativeResize="0"/>
          <p:nvPr/>
        </p:nvPicPr>
        <p:blipFill rotWithShape="1">
          <a:blip r:embed="rId4">
            <a:alphaModFix/>
          </a:blip>
          <a:srcRect b="0" l="0" r="0" t="0"/>
          <a:stretch/>
        </p:blipFill>
        <p:spPr>
          <a:xfrm>
            <a:off x="5087593" y="200051"/>
            <a:ext cx="3476887" cy="2961237"/>
          </a:xfrm>
          <a:prstGeom prst="rect">
            <a:avLst/>
          </a:prstGeom>
          <a:noFill/>
          <a:ln>
            <a:noFill/>
          </a:ln>
        </p:spPr>
      </p:pic>
      <p:pic>
        <p:nvPicPr>
          <p:cNvPr id="473" name="Google Shape;473;p36"/>
          <p:cNvPicPr preferRelativeResize="0"/>
          <p:nvPr/>
        </p:nvPicPr>
        <p:blipFill rotWithShape="1">
          <a:blip r:embed="rId5">
            <a:alphaModFix/>
          </a:blip>
          <a:srcRect b="0" l="0" r="0" t="0"/>
          <a:stretch/>
        </p:blipFill>
        <p:spPr>
          <a:xfrm>
            <a:off x="552450" y="3123927"/>
            <a:ext cx="4019550" cy="1616098"/>
          </a:xfrm>
          <a:prstGeom prst="rect">
            <a:avLst/>
          </a:prstGeom>
          <a:noFill/>
          <a:ln>
            <a:noFill/>
          </a:ln>
        </p:spPr>
      </p:pic>
      <p:pic>
        <p:nvPicPr>
          <p:cNvPr id="474" name="Google Shape;474;p36"/>
          <p:cNvPicPr preferRelativeResize="0"/>
          <p:nvPr/>
        </p:nvPicPr>
        <p:blipFill rotWithShape="1">
          <a:blip r:embed="rId6">
            <a:alphaModFix/>
          </a:blip>
          <a:srcRect b="0" l="0" r="0" t="0"/>
          <a:stretch/>
        </p:blipFill>
        <p:spPr>
          <a:xfrm>
            <a:off x="4965000" y="3174889"/>
            <a:ext cx="3978975" cy="1565137"/>
          </a:xfrm>
          <a:prstGeom prst="rect">
            <a:avLst/>
          </a:prstGeom>
          <a:noFill/>
          <a:ln>
            <a:noFill/>
          </a:ln>
        </p:spPr>
      </p:pic>
      <p:sp>
        <p:nvSpPr>
          <p:cNvPr id="475" name="Google Shape;475;p3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76" name="Google Shape;476;p36"/>
          <p:cNvPicPr preferRelativeResize="0"/>
          <p:nvPr/>
        </p:nvPicPr>
        <p:blipFill rotWithShape="1">
          <a:blip r:embed="rId7">
            <a:alphaModFix/>
          </a:blip>
          <a:srcRect b="46288" l="0" r="0" t="38498"/>
          <a:stretch/>
        </p:blipFill>
        <p:spPr>
          <a:xfrm>
            <a:off x="-106883" y="4438725"/>
            <a:ext cx="9242932" cy="954600"/>
          </a:xfrm>
          <a:prstGeom prst="rect">
            <a:avLst/>
          </a:prstGeom>
          <a:noFill/>
          <a:ln>
            <a:noFill/>
          </a:ln>
        </p:spPr>
      </p:pic>
      <p:sp>
        <p:nvSpPr>
          <p:cNvPr id="477" name="Google Shape;477;p36"/>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37"/>
          <p:cNvPicPr preferRelativeResize="0"/>
          <p:nvPr/>
        </p:nvPicPr>
        <p:blipFill rotWithShape="1">
          <a:blip r:embed="rId3">
            <a:alphaModFix/>
          </a:blip>
          <a:srcRect b="0" l="0" r="0" t="0"/>
          <a:stretch/>
        </p:blipFill>
        <p:spPr>
          <a:xfrm>
            <a:off x="1216563" y="210425"/>
            <a:ext cx="3259650" cy="3065900"/>
          </a:xfrm>
          <a:prstGeom prst="rect">
            <a:avLst/>
          </a:prstGeom>
          <a:noFill/>
          <a:ln>
            <a:noFill/>
          </a:ln>
        </p:spPr>
      </p:pic>
      <p:pic>
        <p:nvPicPr>
          <p:cNvPr id="483" name="Google Shape;483;p37"/>
          <p:cNvPicPr preferRelativeResize="0"/>
          <p:nvPr/>
        </p:nvPicPr>
        <p:blipFill rotWithShape="1">
          <a:blip r:embed="rId4">
            <a:alphaModFix/>
          </a:blip>
          <a:srcRect b="0" l="0" r="0" t="0"/>
          <a:stretch/>
        </p:blipFill>
        <p:spPr>
          <a:xfrm>
            <a:off x="447675" y="3355619"/>
            <a:ext cx="4167556" cy="1515475"/>
          </a:xfrm>
          <a:prstGeom prst="rect">
            <a:avLst/>
          </a:prstGeom>
          <a:noFill/>
          <a:ln>
            <a:noFill/>
          </a:ln>
        </p:spPr>
      </p:pic>
      <p:pic>
        <p:nvPicPr>
          <p:cNvPr id="484" name="Google Shape;484;p37"/>
          <p:cNvPicPr preferRelativeResize="0"/>
          <p:nvPr/>
        </p:nvPicPr>
        <p:blipFill rotWithShape="1">
          <a:blip r:embed="rId5">
            <a:alphaModFix/>
          </a:blip>
          <a:srcRect b="0" l="0" r="0" t="0"/>
          <a:stretch/>
        </p:blipFill>
        <p:spPr>
          <a:xfrm>
            <a:off x="5324663" y="210428"/>
            <a:ext cx="3259650" cy="3065895"/>
          </a:xfrm>
          <a:prstGeom prst="rect">
            <a:avLst/>
          </a:prstGeom>
          <a:noFill/>
          <a:ln>
            <a:noFill/>
          </a:ln>
        </p:spPr>
      </p:pic>
      <p:pic>
        <p:nvPicPr>
          <p:cNvPr id="485" name="Google Shape;485;p37"/>
          <p:cNvPicPr preferRelativeResize="0"/>
          <p:nvPr/>
        </p:nvPicPr>
        <p:blipFill rotWithShape="1">
          <a:blip r:embed="rId6">
            <a:alphaModFix/>
          </a:blip>
          <a:srcRect b="0" l="0" r="0" t="0"/>
          <a:stretch/>
        </p:blipFill>
        <p:spPr>
          <a:xfrm>
            <a:off x="4707375" y="3355619"/>
            <a:ext cx="4208025" cy="1515475"/>
          </a:xfrm>
          <a:prstGeom prst="rect">
            <a:avLst/>
          </a:prstGeom>
          <a:noFill/>
          <a:ln>
            <a:noFill/>
          </a:ln>
        </p:spPr>
      </p:pic>
      <p:sp>
        <p:nvSpPr>
          <p:cNvPr id="486" name="Google Shape;486;p3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87" name="Google Shape;487;p37"/>
          <p:cNvPicPr preferRelativeResize="0"/>
          <p:nvPr/>
        </p:nvPicPr>
        <p:blipFill rotWithShape="1">
          <a:blip r:embed="rId7">
            <a:alphaModFix/>
          </a:blip>
          <a:srcRect b="46288" l="0" r="0" t="38498"/>
          <a:stretch/>
        </p:blipFill>
        <p:spPr>
          <a:xfrm>
            <a:off x="-106883" y="4438725"/>
            <a:ext cx="9242932" cy="954600"/>
          </a:xfrm>
          <a:prstGeom prst="rect">
            <a:avLst/>
          </a:prstGeom>
          <a:noFill/>
          <a:ln>
            <a:noFill/>
          </a:ln>
        </p:spPr>
      </p:pic>
      <p:sp>
        <p:nvSpPr>
          <p:cNvPr id="488" name="Google Shape;488;p37"/>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8"/>
          <p:cNvPicPr preferRelativeResize="0"/>
          <p:nvPr/>
        </p:nvPicPr>
        <p:blipFill rotWithShape="1">
          <a:blip r:embed="rId3">
            <a:alphaModFix/>
          </a:blip>
          <a:srcRect b="0" l="0" r="0" t="0"/>
          <a:stretch/>
        </p:blipFill>
        <p:spPr>
          <a:xfrm>
            <a:off x="657225" y="676273"/>
            <a:ext cx="3791725" cy="1962152"/>
          </a:xfrm>
          <a:prstGeom prst="rect">
            <a:avLst/>
          </a:prstGeom>
          <a:noFill/>
          <a:ln>
            <a:noFill/>
          </a:ln>
        </p:spPr>
      </p:pic>
      <p:pic>
        <p:nvPicPr>
          <p:cNvPr id="494" name="Google Shape;494;p38"/>
          <p:cNvPicPr preferRelativeResize="0"/>
          <p:nvPr/>
        </p:nvPicPr>
        <p:blipFill rotWithShape="1">
          <a:blip r:embed="rId4">
            <a:alphaModFix/>
          </a:blip>
          <a:srcRect b="0" l="0" r="0" t="0"/>
          <a:stretch/>
        </p:blipFill>
        <p:spPr>
          <a:xfrm>
            <a:off x="581025" y="3105793"/>
            <a:ext cx="3791725" cy="1418582"/>
          </a:xfrm>
          <a:prstGeom prst="rect">
            <a:avLst/>
          </a:prstGeom>
          <a:noFill/>
          <a:ln>
            <a:noFill/>
          </a:ln>
        </p:spPr>
      </p:pic>
      <p:pic>
        <p:nvPicPr>
          <p:cNvPr id="495" name="Google Shape;495;p38"/>
          <p:cNvPicPr preferRelativeResize="0"/>
          <p:nvPr/>
        </p:nvPicPr>
        <p:blipFill rotWithShape="1">
          <a:blip r:embed="rId5">
            <a:alphaModFix/>
          </a:blip>
          <a:srcRect b="0" l="0" r="0" t="0"/>
          <a:stretch/>
        </p:blipFill>
        <p:spPr>
          <a:xfrm>
            <a:off x="4800600" y="609600"/>
            <a:ext cx="3901100" cy="2018750"/>
          </a:xfrm>
          <a:prstGeom prst="rect">
            <a:avLst/>
          </a:prstGeom>
          <a:noFill/>
          <a:ln>
            <a:noFill/>
          </a:ln>
        </p:spPr>
      </p:pic>
      <p:pic>
        <p:nvPicPr>
          <p:cNvPr id="496" name="Google Shape;496;p38"/>
          <p:cNvPicPr preferRelativeResize="0"/>
          <p:nvPr/>
        </p:nvPicPr>
        <p:blipFill rotWithShape="1">
          <a:blip r:embed="rId6">
            <a:alphaModFix/>
          </a:blip>
          <a:srcRect b="0" l="0" r="0" t="0"/>
          <a:stretch/>
        </p:blipFill>
        <p:spPr>
          <a:xfrm>
            <a:off x="4815043" y="3107475"/>
            <a:ext cx="3901107" cy="1418575"/>
          </a:xfrm>
          <a:prstGeom prst="rect">
            <a:avLst/>
          </a:prstGeom>
          <a:noFill/>
          <a:ln>
            <a:noFill/>
          </a:ln>
        </p:spPr>
      </p:pic>
      <p:sp>
        <p:nvSpPr>
          <p:cNvPr id="497" name="Google Shape;497;p3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498" name="Google Shape;498;p38"/>
          <p:cNvPicPr preferRelativeResize="0"/>
          <p:nvPr/>
        </p:nvPicPr>
        <p:blipFill rotWithShape="1">
          <a:blip r:embed="rId7">
            <a:alphaModFix/>
          </a:blip>
          <a:srcRect b="46288" l="0" r="0" t="38498"/>
          <a:stretch/>
        </p:blipFill>
        <p:spPr>
          <a:xfrm>
            <a:off x="-106883" y="4438725"/>
            <a:ext cx="9242932" cy="954600"/>
          </a:xfrm>
          <a:prstGeom prst="rect">
            <a:avLst/>
          </a:prstGeom>
          <a:noFill/>
          <a:ln>
            <a:noFill/>
          </a:ln>
        </p:spPr>
      </p:pic>
      <p:sp>
        <p:nvSpPr>
          <p:cNvPr id="499" name="Google Shape;499;p38"/>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39"/>
          <p:cNvPicPr preferRelativeResize="0"/>
          <p:nvPr/>
        </p:nvPicPr>
        <p:blipFill rotWithShape="1">
          <a:blip r:embed="rId3">
            <a:alphaModFix/>
          </a:blip>
          <a:srcRect b="0" l="0" r="0" t="0"/>
          <a:stretch/>
        </p:blipFill>
        <p:spPr>
          <a:xfrm>
            <a:off x="490100" y="200025"/>
            <a:ext cx="3714750" cy="2506807"/>
          </a:xfrm>
          <a:prstGeom prst="rect">
            <a:avLst/>
          </a:prstGeom>
          <a:noFill/>
          <a:ln>
            <a:noFill/>
          </a:ln>
        </p:spPr>
      </p:pic>
      <p:pic>
        <p:nvPicPr>
          <p:cNvPr id="505" name="Google Shape;505;p39"/>
          <p:cNvPicPr preferRelativeResize="0"/>
          <p:nvPr/>
        </p:nvPicPr>
        <p:blipFill rotWithShape="1">
          <a:blip r:embed="rId4">
            <a:alphaModFix/>
          </a:blip>
          <a:srcRect b="0" l="0" r="0" t="0"/>
          <a:stretch/>
        </p:blipFill>
        <p:spPr>
          <a:xfrm>
            <a:off x="4915775" y="206520"/>
            <a:ext cx="3714750" cy="2493817"/>
          </a:xfrm>
          <a:prstGeom prst="rect">
            <a:avLst/>
          </a:prstGeom>
          <a:noFill/>
          <a:ln>
            <a:noFill/>
          </a:ln>
        </p:spPr>
      </p:pic>
      <p:pic>
        <p:nvPicPr>
          <p:cNvPr id="506" name="Google Shape;506;p39"/>
          <p:cNvPicPr preferRelativeResize="0"/>
          <p:nvPr/>
        </p:nvPicPr>
        <p:blipFill rotWithShape="1">
          <a:blip r:embed="rId5">
            <a:alphaModFix/>
          </a:blip>
          <a:srcRect b="0" l="0" r="0" t="0"/>
          <a:stretch/>
        </p:blipFill>
        <p:spPr>
          <a:xfrm>
            <a:off x="400050" y="2924175"/>
            <a:ext cx="3894859" cy="1647825"/>
          </a:xfrm>
          <a:prstGeom prst="rect">
            <a:avLst/>
          </a:prstGeom>
          <a:noFill/>
          <a:ln>
            <a:noFill/>
          </a:ln>
        </p:spPr>
      </p:pic>
      <p:pic>
        <p:nvPicPr>
          <p:cNvPr id="507" name="Google Shape;507;p39"/>
          <p:cNvPicPr preferRelativeResize="0"/>
          <p:nvPr/>
        </p:nvPicPr>
        <p:blipFill rotWithShape="1">
          <a:blip r:embed="rId6">
            <a:alphaModFix/>
          </a:blip>
          <a:srcRect b="0" l="0" r="0" t="0"/>
          <a:stretch/>
        </p:blipFill>
        <p:spPr>
          <a:xfrm>
            <a:off x="4825725" y="2924178"/>
            <a:ext cx="3894850" cy="1647819"/>
          </a:xfrm>
          <a:prstGeom prst="rect">
            <a:avLst/>
          </a:prstGeom>
          <a:noFill/>
          <a:ln>
            <a:noFill/>
          </a:ln>
        </p:spPr>
      </p:pic>
      <p:sp>
        <p:nvSpPr>
          <p:cNvPr id="508" name="Google Shape;508;p3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509" name="Google Shape;509;p39"/>
          <p:cNvPicPr preferRelativeResize="0"/>
          <p:nvPr/>
        </p:nvPicPr>
        <p:blipFill rotWithShape="1">
          <a:blip r:embed="rId7">
            <a:alphaModFix/>
          </a:blip>
          <a:srcRect b="46288" l="0" r="0" t="38498"/>
          <a:stretch/>
        </p:blipFill>
        <p:spPr>
          <a:xfrm>
            <a:off x="-106883" y="4438725"/>
            <a:ext cx="9242932" cy="954600"/>
          </a:xfrm>
          <a:prstGeom prst="rect">
            <a:avLst/>
          </a:prstGeom>
          <a:noFill/>
          <a:ln>
            <a:noFill/>
          </a:ln>
        </p:spPr>
      </p:pic>
      <p:sp>
        <p:nvSpPr>
          <p:cNvPr id="510" name="Google Shape;510;p39"/>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40"/>
          <p:cNvPicPr preferRelativeResize="0"/>
          <p:nvPr/>
        </p:nvPicPr>
        <p:blipFill rotWithShape="1">
          <a:blip r:embed="rId3">
            <a:alphaModFix/>
          </a:blip>
          <a:srcRect b="0" l="0" r="8634" t="0"/>
          <a:stretch/>
        </p:blipFill>
        <p:spPr>
          <a:xfrm>
            <a:off x="0" y="758481"/>
            <a:ext cx="5400674" cy="3466244"/>
          </a:xfrm>
          <a:prstGeom prst="rect">
            <a:avLst/>
          </a:prstGeom>
          <a:noFill/>
          <a:ln>
            <a:noFill/>
          </a:ln>
        </p:spPr>
      </p:pic>
      <p:graphicFrame>
        <p:nvGraphicFramePr>
          <p:cNvPr id="516" name="Google Shape;516;p40"/>
          <p:cNvGraphicFramePr/>
          <p:nvPr/>
        </p:nvGraphicFramePr>
        <p:xfrm>
          <a:off x="5400675" y="625050"/>
          <a:ext cx="3000000" cy="3000000"/>
        </p:xfrm>
        <a:graphic>
          <a:graphicData uri="http://schemas.openxmlformats.org/drawingml/2006/table">
            <a:tbl>
              <a:tblPr>
                <a:noFill/>
                <a:tableStyleId>{960E3FC5-FDB7-47C2-A09D-1CC0196E3447}</a:tableStyleId>
              </a:tblPr>
              <a:tblGrid>
                <a:gridCol w="776050"/>
                <a:gridCol w="771800"/>
                <a:gridCol w="773925"/>
                <a:gridCol w="674300"/>
                <a:gridCol w="642475"/>
              </a:tblGrid>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Dataset</a:t>
                      </a:r>
                      <a:endParaRPr sz="1400" u="none" cap="none" strike="noStrike"/>
                    </a:p>
                  </a:txBody>
                  <a:tcPr marT="63500" marB="63500" marR="63500" marL="63500"/>
                </a:tc>
                <a:tc gridSpan="4">
                  <a:txBody>
                    <a:bodyPr/>
                    <a:lstStyle/>
                    <a:p>
                      <a:pPr indent="0" lvl="0" marL="0" marR="0" rtl="0" algn="ctr">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Rare Diseases Trials</a:t>
                      </a:r>
                      <a:r>
                        <a:rPr lang="fr" sz="900" u="none" cap="none" strike="noStrike">
                          <a:latin typeface="Times New Roman"/>
                          <a:ea typeface="Times New Roman"/>
                          <a:cs typeface="Times New Roman"/>
                          <a:sym typeface="Times New Roman"/>
                        </a:rPr>
                        <a:t> / Common Diseases Trials</a:t>
                      </a:r>
                      <a:endParaRPr sz="1400" u="none" cap="none" strike="noStrike"/>
                    </a:p>
                  </a:txBody>
                  <a:tcPr marT="63500" marB="63500" marR="63500" marL="63500"/>
                </a:tc>
                <a:tc hMerge="1"/>
                <a:tc hMerge="1"/>
                <a:tc hMerge="1"/>
              </a:tr>
              <a:tr h="371150">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Cause</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lang="fr" sz="800" u="none" cap="none" strike="noStrike">
                          <a:latin typeface="Times New Roman"/>
                          <a:ea typeface="Times New Roman"/>
                          <a:cs typeface="Times New Roman"/>
                          <a:sym typeface="Times New Roman"/>
                        </a:rPr>
                        <a:t>INDUSTRIAL</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lang="fr" sz="800" u="none" cap="none" strike="noStrike">
                          <a:latin typeface="Times New Roman"/>
                          <a:ea typeface="Times New Roman"/>
                          <a:cs typeface="Times New Roman"/>
                          <a:sym typeface="Times New Roman"/>
                        </a:rPr>
                        <a:t>ACADEMIC</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lang="fr" sz="800" u="none" cap="none" strike="noStrike">
                          <a:latin typeface="Times New Roman"/>
                          <a:ea typeface="Times New Roman"/>
                          <a:cs typeface="Times New Roman"/>
                          <a:sym typeface="Times New Roman"/>
                        </a:rPr>
                        <a:t>MÉDICAL</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800"/>
                        <a:buFont typeface="Arial"/>
                        <a:buNone/>
                      </a:pPr>
                      <a:r>
                        <a:rPr lang="fr" sz="800" u="none" cap="none" strike="noStrike">
                          <a:latin typeface="Times New Roman"/>
                          <a:ea typeface="Times New Roman"/>
                          <a:cs typeface="Times New Roman"/>
                          <a:sym typeface="Times New Roman"/>
                        </a:rPr>
                        <a:t>NETWORK</a:t>
                      </a:r>
                      <a:endParaRPr sz="1400" u="none" cap="none" strike="noStrike"/>
                    </a:p>
                  </a:txBody>
                  <a:tcPr marT="63500" marB="63500" marR="63500" marL="63500"/>
                </a:tc>
              </a:tr>
              <a:tr h="3900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sponsor/business</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145 </a:t>
                      </a:r>
                      <a:r>
                        <a:rPr lang="fr" sz="900" u="none" cap="none" strike="noStrike">
                          <a:latin typeface="Times New Roman"/>
                          <a:ea typeface="Times New Roman"/>
                          <a:cs typeface="Times New Roman"/>
                          <a:sym typeface="Times New Roman"/>
                        </a:rPr>
                        <a:t>/ 109</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14 </a:t>
                      </a:r>
                      <a:r>
                        <a:rPr lang="fr" sz="900" u="none" cap="none" strike="noStrike">
                          <a:latin typeface="Times New Roman"/>
                          <a:ea typeface="Times New Roman"/>
                          <a:cs typeface="Times New Roman"/>
                          <a:sym typeface="Times New Roman"/>
                        </a:rPr>
                        <a:t>/ 14</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9 </a:t>
                      </a:r>
                      <a:r>
                        <a:rPr lang="fr" sz="900" u="none" cap="none" strike="noStrike">
                          <a:latin typeface="Times New Roman"/>
                          <a:ea typeface="Times New Roman"/>
                          <a:cs typeface="Times New Roman"/>
                          <a:sym typeface="Times New Roman"/>
                        </a:rPr>
                        <a:t>/ 8</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 </a:t>
                      </a:r>
                      <a:r>
                        <a:rPr lang="fr" sz="900" u="none" cap="none" strike="noStrike">
                          <a:latin typeface="Times New Roman"/>
                          <a:ea typeface="Times New Roman"/>
                          <a:cs typeface="Times New Roman"/>
                          <a:sym typeface="Times New Roman"/>
                        </a:rPr>
                        <a:t>/ 3</a:t>
                      </a:r>
                      <a:endParaRPr sz="1400" u="none" cap="none" strike="noStrike"/>
                    </a:p>
                  </a:txBody>
                  <a:tcPr marT="63500" marB="63500" marR="63500" marL="63500">
                    <a:solidFill>
                      <a:schemeClr val="lt2"/>
                    </a:solidFill>
                  </a:tcPr>
                </a:tc>
              </a:tr>
              <a:tr h="3900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enrollment related</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57 </a:t>
                      </a:r>
                      <a:r>
                        <a:rPr lang="fr" sz="900" u="none" cap="none" strike="noStrike">
                          <a:latin typeface="Times New Roman"/>
                          <a:ea typeface="Times New Roman"/>
                          <a:cs typeface="Times New Roman"/>
                          <a:sym typeface="Times New Roman"/>
                        </a:rPr>
                        <a:t>/ 68</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58 </a:t>
                      </a:r>
                      <a:r>
                        <a:rPr lang="fr" sz="900" u="none" cap="none" strike="noStrike">
                          <a:latin typeface="Times New Roman"/>
                          <a:ea typeface="Times New Roman"/>
                          <a:cs typeface="Times New Roman"/>
                          <a:sym typeface="Times New Roman"/>
                        </a:rPr>
                        <a:t>/ 84</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35 </a:t>
                      </a:r>
                      <a:r>
                        <a:rPr lang="fr" sz="900" u="none" cap="none" strike="noStrike">
                          <a:latin typeface="Times New Roman"/>
                          <a:ea typeface="Times New Roman"/>
                          <a:cs typeface="Times New Roman"/>
                          <a:sym typeface="Times New Roman"/>
                        </a:rPr>
                        <a:t>/ 45</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 </a:t>
                      </a:r>
                      <a:r>
                        <a:rPr lang="fr" sz="900" u="none" cap="none" strike="noStrike">
                          <a:latin typeface="Times New Roman"/>
                          <a:ea typeface="Times New Roman"/>
                          <a:cs typeface="Times New Roman"/>
                          <a:sym typeface="Times New Roman"/>
                        </a:rPr>
                        <a:t>/ 4</a:t>
                      </a:r>
                      <a:endParaRPr sz="1400" u="none" cap="none" strike="noStrike"/>
                    </a:p>
                  </a:txBody>
                  <a:tcPr marT="63500" marB="63500" marR="63500" marL="63500"/>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efficacy</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29 </a:t>
                      </a:r>
                      <a:r>
                        <a:rPr lang="fr" sz="900" u="none" cap="none" strike="noStrike">
                          <a:latin typeface="Times New Roman"/>
                          <a:ea typeface="Times New Roman"/>
                          <a:cs typeface="Times New Roman"/>
                          <a:sym typeface="Times New Roman"/>
                        </a:rPr>
                        <a:t>/ 33</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r>
                        <a:rPr lang="fr" sz="900" u="none" cap="none" strike="noStrike">
                          <a:latin typeface="Times New Roman"/>
                          <a:ea typeface="Times New Roman"/>
                          <a:cs typeface="Times New Roman"/>
                          <a:sym typeface="Times New Roman"/>
                        </a:rPr>
                        <a:t>/ 12</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8 </a:t>
                      </a:r>
                      <a:r>
                        <a:rPr lang="fr" sz="900" u="none" cap="none" strike="noStrike">
                          <a:latin typeface="Times New Roman"/>
                          <a:ea typeface="Times New Roman"/>
                          <a:cs typeface="Times New Roman"/>
                          <a:sym typeface="Times New Roman"/>
                        </a:rPr>
                        <a:t>/ 8</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 </a:t>
                      </a:r>
                      <a:r>
                        <a:rPr lang="fr" sz="900" u="none" cap="none" strike="noStrike">
                          <a:latin typeface="Times New Roman"/>
                          <a:ea typeface="Times New Roman"/>
                          <a:cs typeface="Times New Roman"/>
                          <a:sym typeface="Times New Roman"/>
                        </a:rPr>
                        <a:t>/2</a:t>
                      </a:r>
                      <a:endParaRPr sz="1400" u="none" cap="none" strike="noStrike"/>
                    </a:p>
                  </a:txBody>
                  <a:tcPr marT="63500" marB="63500" marR="63500" marL="63500">
                    <a:solidFill>
                      <a:schemeClr val="lt2"/>
                    </a:solidFill>
                  </a:tcPr>
                </a:tc>
              </a:tr>
              <a:tr h="3900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protocol design issues</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13 </a:t>
                      </a:r>
                      <a:r>
                        <a:rPr lang="fr" sz="900" u="none" cap="none" strike="noStrike">
                          <a:latin typeface="Times New Roman"/>
                          <a:ea typeface="Times New Roman"/>
                          <a:cs typeface="Times New Roman"/>
                          <a:sym typeface="Times New Roman"/>
                        </a:rPr>
                        <a:t>/ 17</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 </a:t>
                      </a:r>
                      <a:r>
                        <a:rPr lang="fr" sz="900" u="none" cap="none" strike="noStrike">
                          <a:latin typeface="Times New Roman"/>
                          <a:ea typeface="Times New Roman"/>
                          <a:cs typeface="Times New Roman"/>
                          <a:sym typeface="Times New Roman"/>
                        </a:rPr>
                        <a:t>/ 8</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r>
                        <a:rPr lang="fr" sz="900" u="none" cap="none" strike="noStrike">
                          <a:latin typeface="Times New Roman"/>
                          <a:ea typeface="Times New Roman"/>
                          <a:cs typeface="Times New Roman"/>
                          <a:sym typeface="Times New Roman"/>
                        </a:rPr>
                        <a:t>/ 8</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r>
                        <a:rPr lang="fr" sz="900" u="none" cap="none" strike="noStrike">
                          <a:latin typeface="Times New Roman"/>
                          <a:ea typeface="Times New Roman"/>
                          <a:cs typeface="Times New Roman"/>
                          <a:sym typeface="Times New Roman"/>
                        </a:rPr>
                        <a:t>/ 1</a:t>
                      </a:r>
                      <a:endParaRPr sz="1400" u="none" cap="none" strike="noStrike"/>
                    </a:p>
                  </a:txBody>
                  <a:tcPr marT="63500" marB="63500" marR="63500" marL="63500"/>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never started</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10 </a:t>
                      </a:r>
                      <a:r>
                        <a:rPr lang="fr" sz="900" u="none" cap="none" strike="noStrike">
                          <a:latin typeface="Times New Roman"/>
                          <a:ea typeface="Times New Roman"/>
                          <a:cs typeface="Times New Roman"/>
                          <a:sym typeface="Times New Roman"/>
                        </a:rPr>
                        <a:t>/ 13</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14 </a:t>
                      </a:r>
                      <a:r>
                        <a:rPr lang="fr" sz="900" u="none" cap="none" strike="noStrike">
                          <a:latin typeface="Times New Roman"/>
                          <a:ea typeface="Times New Roman"/>
                          <a:cs typeface="Times New Roman"/>
                          <a:sym typeface="Times New Roman"/>
                        </a:rPr>
                        <a:t>/ 19</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3 </a:t>
                      </a:r>
                      <a:r>
                        <a:rPr lang="fr" sz="900" u="none" cap="none" strike="noStrike">
                          <a:latin typeface="Times New Roman"/>
                          <a:ea typeface="Times New Roman"/>
                          <a:cs typeface="Times New Roman"/>
                          <a:sym typeface="Times New Roman"/>
                        </a:rPr>
                        <a:t>/ 9</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 </a:t>
                      </a:r>
                      <a:r>
                        <a:rPr lang="fr" sz="900" u="none" cap="none" strike="noStrike">
                          <a:latin typeface="Times New Roman"/>
                          <a:ea typeface="Times New Roman"/>
                          <a:cs typeface="Times New Roman"/>
                          <a:sym typeface="Times New Roman"/>
                        </a:rPr>
                        <a:t>/ 2</a:t>
                      </a:r>
                      <a:endParaRPr sz="1400" u="none" cap="none" strike="noStrike"/>
                    </a:p>
                  </a:txBody>
                  <a:tcPr marT="63500" marB="63500" marR="63500" marL="63500">
                    <a:solidFill>
                      <a:schemeClr val="lt2"/>
                    </a:solidFill>
                  </a:tcPr>
                </a:tc>
              </a:tr>
              <a:tr h="3900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safety_ethics_aes</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10 </a:t>
                      </a:r>
                      <a:r>
                        <a:rPr lang="fr" sz="900" u="none" cap="none" strike="noStrike">
                          <a:latin typeface="Times New Roman"/>
                          <a:ea typeface="Times New Roman"/>
                          <a:cs typeface="Times New Roman"/>
                          <a:sym typeface="Times New Roman"/>
                        </a:rPr>
                        <a:t>/ 15</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r>
                        <a:rPr lang="fr" sz="900" u="none" cap="none" strike="noStrike">
                          <a:latin typeface="Times New Roman"/>
                          <a:ea typeface="Times New Roman"/>
                          <a:cs typeface="Times New Roman"/>
                          <a:sym typeface="Times New Roman"/>
                        </a:rPr>
                        <a:t>/ 1</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r>
                        <a:rPr lang="fr" sz="900" u="none" cap="none" strike="noStrike">
                          <a:latin typeface="Times New Roman"/>
                          <a:ea typeface="Times New Roman"/>
                          <a:cs typeface="Times New Roman"/>
                          <a:sym typeface="Times New Roman"/>
                        </a:rPr>
                        <a:t>/ 3</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 </a:t>
                      </a:r>
                      <a:r>
                        <a:rPr lang="fr" sz="900" u="none" cap="none" strike="noStrike">
                          <a:latin typeface="Times New Roman"/>
                          <a:ea typeface="Times New Roman"/>
                          <a:cs typeface="Times New Roman"/>
                          <a:sym typeface="Times New Roman"/>
                        </a:rPr>
                        <a:t>/ 0</a:t>
                      </a:r>
                      <a:endParaRPr sz="1400" u="none" cap="none" strike="noStrike"/>
                    </a:p>
                  </a:txBody>
                  <a:tcPr marT="63500" marB="63500" marR="63500" marL="63500"/>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logistics</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8 </a:t>
                      </a:r>
                      <a:r>
                        <a:rPr lang="fr" sz="900" u="none" cap="none" strike="noStrike">
                          <a:latin typeface="Times New Roman"/>
                          <a:ea typeface="Times New Roman"/>
                          <a:cs typeface="Times New Roman"/>
                          <a:sym typeface="Times New Roman"/>
                        </a:rPr>
                        <a:t>/ 8</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 </a:t>
                      </a:r>
                      <a:r>
                        <a:rPr lang="fr" sz="900" u="none" cap="none" strike="noStrike">
                          <a:latin typeface="Times New Roman"/>
                          <a:ea typeface="Times New Roman"/>
                          <a:cs typeface="Times New Roman"/>
                          <a:sym typeface="Times New Roman"/>
                        </a:rPr>
                        <a:t>/ 17</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4 </a:t>
                      </a:r>
                      <a:r>
                        <a:rPr lang="fr" sz="900" u="none" cap="none" strike="noStrike">
                          <a:latin typeface="Times New Roman"/>
                          <a:ea typeface="Times New Roman"/>
                          <a:cs typeface="Times New Roman"/>
                          <a:sym typeface="Times New Roman"/>
                        </a:rPr>
                        <a:t>/ 8</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 </a:t>
                      </a:r>
                      <a:r>
                        <a:rPr lang="fr" sz="900" u="none" cap="none" strike="noStrike">
                          <a:latin typeface="Times New Roman"/>
                          <a:ea typeface="Times New Roman"/>
                          <a:cs typeface="Times New Roman"/>
                          <a:sym typeface="Times New Roman"/>
                        </a:rPr>
                        <a:t>/5</a:t>
                      </a:r>
                      <a:endParaRPr sz="1400" u="none" cap="none" strike="noStrike"/>
                    </a:p>
                  </a:txBody>
                  <a:tcPr marT="63500" marB="63500" marR="63500" marL="63500">
                    <a:solidFill>
                      <a:schemeClr val="lt2"/>
                    </a:solidFill>
                  </a:tcPr>
                </a:tc>
              </a:tr>
              <a:tr h="3900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funding related</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 </a:t>
                      </a:r>
                      <a:r>
                        <a:rPr lang="fr" sz="900" u="none" cap="none" strike="noStrike">
                          <a:latin typeface="Times New Roman"/>
                          <a:ea typeface="Times New Roman"/>
                          <a:cs typeface="Times New Roman"/>
                          <a:sym typeface="Times New Roman"/>
                        </a:rPr>
                        <a:t>/ 6</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25 </a:t>
                      </a:r>
                      <a:r>
                        <a:rPr lang="fr" sz="900" u="none" cap="none" strike="noStrike">
                          <a:latin typeface="Times New Roman"/>
                          <a:ea typeface="Times New Roman"/>
                          <a:cs typeface="Times New Roman"/>
                          <a:sym typeface="Times New Roman"/>
                        </a:rPr>
                        <a:t>/ 34</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11 </a:t>
                      </a:r>
                      <a:r>
                        <a:rPr lang="fr" sz="900" u="none" cap="none" strike="noStrike">
                          <a:latin typeface="Times New Roman"/>
                          <a:ea typeface="Times New Roman"/>
                          <a:cs typeface="Times New Roman"/>
                          <a:sym typeface="Times New Roman"/>
                        </a:rPr>
                        <a:t>/ 14</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0 </a:t>
                      </a:r>
                      <a:r>
                        <a:rPr lang="fr" sz="900" u="none" cap="none" strike="noStrike">
                          <a:latin typeface="Times New Roman"/>
                          <a:ea typeface="Times New Roman"/>
                          <a:cs typeface="Times New Roman"/>
                          <a:sym typeface="Times New Roman"/>
                        </a:rPr>
                        <a:t>/ 4</a:t>
                      </a:r>
                      <a:endParaRPr sz="1400" u="none" cap="none" strike="noStrike"/>
                    </a:p>
                  </a:txBody>
                  <a:tcPr marT="63500" marB="63500" marR="63500" marL="63500"/>
                </a:tc>
              </a:tr>
              <a:tr h="257925">
                <a:tc>
                  <a:txBody>
                    <a:bodyPr/>
                    <a:lstStyle/>
                    <a:p>
                      <a:pPr indent="0" lvl="0" marL="0" marR="0" rtl="0" algn="just">
                        <a:lnSpc>
                          <a:spcPct val="100000"/>
                        </a:lnSpc>
                        <a:spcBef>
                          <a:spcPts val="0"/>
                        </a:spcBef>
                        <a:spcAft>
                          <a:spcPts val="0"/>
                        </a:spcAft>
                        <a:buClr>
                          <a:srgbClr val="000000"/>
                        </a:buClr>
                        <a:buSzPts val="900"/>
                        <a:buFont typeface="Arial"/>
                        <a:buNone/>
                      </a:pPr>
                      <a:r>
                        <a:rPr lang="fr" sz="900" u="none" cap="none" strike="noStrike">
                          <a:latin typeface="Times New Roman"/>
                          <a:ea typeface="Times New Roman"/>
                          <a:cs typeface="Times New Roman"/>
                          <a:sym typeface="Times New Roman"/>
                        </a:rPr>
                        <a:t>others</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61 </a:t>
                      </a:r>
                      <a:r>
                        <a:rPr lang="fr" sz="900" u="none" cap="none" strike="noStrike">
                          <a:latin typeface="Times New Roman"/>
                          <a:ea typeface="Times New Roman"/>
                          <a:cs typeface="Times New Roman"/>
                          <a:sym typeface="Times New Roman"/>
                        </a:rPr>
                        <a:t>/ 77</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35 </a:t>
                      </a:r>
                      <a:r>
                        <a:rPr lang="fr" sz="900" u="none" cap="none" strike="noStrike">
                          <a:latin typeface="Times New Roman"/>
                          <a:ea typeface="Times New Roman"/>
                          <a:cs typeface="Times New Roman"/>
                          <a:sym typeface="Times New Roman"/>
                        </a:rPr>
                        <a:t>/ 77</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26 </a:t>
                      </a:r>
                      <a:r>
                        <a:rPr lang="fr" sz="900" u="none" cap="none" strike="noStrike">
                          <a:latin typeface="Times New Roman"/>
                          <a:ea typeface="Times New Roman"/>
                          <a:cs typeface="Times New Roman"/>
                          <a:sym typeface="Times New Roman"/>
                        </a:rPr>
                        <a:t>/ 47</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900"/>
                        <a:buFont typeface="Arial"/>
                        <a:buNone/>
                      </a:pPr>
                      <a:r>
                        <a:rPr b="1" lang="fr" sz="900" u="none" cap="none" strike="noStrike">
                          <a:latin typeface="Times New Roman"/>
                          <a:ea typeface="Times New Roman"/>
                          <a:cs typeface="Times New Roman"/>
                          <a:sym typeface="Times New Roman"/>
                        </a:rPr>
                        <a:t>6 </a:t>
                      </a:r>
                      <a:r>
                        <a:rPr lang="fr" sz="900" u="none" cap="none" strike="noStrike">
                          <a:latin typeface="Times New Roman"/>
                          <a:ea typeface="Times New Roman"/>
                          <a:cs typeface="Times New Roman"/>
                          <a:sym typeface="Times New Roman"/>
                        </a:rPr>
                        <a:t>/ 2</a:t>
                      </a:r>
                      <a:endParaRPr sz="1400" u="none" cap="none" strike="noStrike"/>
                    </a:p>
                  </a:txBody>
                  <a:tcPr marT="63500" marB="63500" marR="63500" marL="63500">
                    <a:solidFill>
                      <a:schemeClr val="lt2"/>
                    </a:solidFill>
                  </a:tcPr>
                </a:tc>
              </a:tr>
            </a:tbl>
          </a:graphicData>
        </a:graphic>
      </p:graphicFrame>
      <p:sp>
        <p:nvSpPr>
          <p:cNvPr id="517" name="Google Shape;517;p4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518" name="Google Shape;518;p40"/>
          <p:cNvPicPr preferRelativeResize="0"/>
          <p:nvPr/>
        </p:nvPicPr>
        <p:blipFill rotWithShape="1">
          <a:blip r:embed="rId4">
            <a:alphaModFix/>
          </a:blip>
          <a:srcRect b="46288" l="0" r="0" t="38498"/>
          <a:stretch/>
        </p:blipFill>
        <p:spPr>
          <a:xfrm>
            <a:off x="-106883" y="4438725"/>
            <a:ext cx="9242932" cy="954600"/>
          </a:xfrm>
          <a:prstGeom prst="rect">
            <a:avLst/>
          </a:prstGeom>
          <a:noFill/>
          <a:ln>
            <a:noFill/>
          </a:ln>
        </p:spPr>
      </p:pic>
      <p:sp>
        <p:nvSpPr>
          <p:cNvPr id="519" name="Google Shape;519;p40"/>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INTRODUCTION</a:t>
            </a:r>
            <a:endParaRPr/>
          </a:p>
        </p:txBody>
      </p:sp>
      <p:sp>
        <p:nvSpPr>
          <p:cNvPr id="153" name="Google Shape;153;p5"/>
          <p:cNvSpPr txBox="1"/>
          <p:nvPr>
            <p:ph idx="1" type="body"/>
          </p:nvPr>
        </p:nvSpPr>
        <p:spPr>
          <a:xfrm>
            <a:off x="819150" y="1581150"/>
            <a:ext cx="7505700" cy="2857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200"/>
              </a:spcBef>
              <a:spcAft>
                <a:spcPts val="0"/>
              </a:spcAft>
              <a:buSzPts val="1405"/>
              <a:buNone/>
            </a:pPr>
            <a:r>
              <a:rPr b="1" lang="fr" sz="1100">
                <a:solidFill>
                  <a:srgbClr val="000000"/>
                </a:solidFill>
                <a:latin typeface="Arial"/>
                <a:ea typeface="Arial"/>
                <a:cs typeface="Arial"/>
                <a:sym typeface="Arial"/>
              </a:rPr>
              <a:t>3. Pourquoi les études cliniques peuvent s’arrêter prématurément</a:t>
            </a:r>
            <a:endParaRPr/>
          </a:p>
          <a:p>
            <a:pPr indent="-304147" lvl="0" marL="457200" rtl="0" algn="l">
              <a:lnSpc>
                <a:spcPct val="115000"/>
              </a:lnSpc>
              <a:spcBef>
                <a:spcPts val="1200"/>
              </a:spcBef>
              <a:spcAft>
                <a:spcPts val="0"/>
              </a:spcAft>
              <a:buClr>
                <a:srgbClr val="000000"/>
              </a:buClr>
              <a:buSzPts val="1189"/>
              <a:buFont typeface="Arial"/>
              <a:buChar char="●"/>
            </a:pPr>
            <a:r>
              <a:rPr b="1" lang="fr" sz="1100">
                <a:solidFill>
                  <a:srgbClr val="000000"/>
                </a:solidFill>
                <a:latin typeface="Arial"/>
                <a:ea typeface="Arial"/>
                <a:cs typeface="Arial"/>
                <a:sym typeface="Arial"/>
              </a:rPr>
              <a:t>Bénéfice ou risque détecté</a:t>
            </a:r>
            <a:r>
              <a:rPr lang="fr" sz="1100">
                <a:solidFill>
                  <a:srgbClr val="000000"/>
                </a:solidFill>
                <a:latin typeface="Arial"/>
                <a:ea typeface="Arial"/>
                <a:cs typeface="Arial"/>
                <a:sym typeface="Arial"/>
              </a:rPr>
              <a:t> :</a:t>
            </a:r>
            <a:endParaRPr/>
          </a:p>
          <a:p>
            <a:pPr indent="-304147" lvl="1" marL="914400" rtl="0" algn="l">
              <a:lnSpc>
                <a:spcPct val="115000"/>
              </a:lnSpc>
              <a:spcBef>
                <a:spcPts val="0"/>
              </a:spcBef>
              <a:spcAft>
                <a:spcPts val="0"/>
              </a:spcAft>
              <a:buClr>
                <a:srgbClr val="000000"/>
              </a:buClr>
              <a:buSzPts val="1189"/>
              <a:buFont typeface="Arial"/>
              <a:buChar char="○"/>
            </a:pPr>
            <a:r>
              <a:rPr lang="fr">
                <a:solidFill>
                  <a:srgbClr val="000000"/>
                </a:solidFill>
                <a:latin typeface="Arial"/>
                <a:ea typeface="Arial"/>
                <a:cs typeface="Arial"/>
                <a:sym typeface="Arial"/>
              </a:rPr>
              <a:t>Efficacité ou danger majeur identifié lors des analyses intermédiaires.</a:t>
            </a:r>
            <a:endParaRPr/>
          </a:p>
          <a:p>
            <a:pPr indent="-304147" lvl="0" marL="457200" rtl="0" algn="l">
              <a:lnSpc>
                <a:spcPct val="115000"/>
              </a:lnSpc>
              <a:spcBef>
                <a:spcPts val="0"/>
              </a:spcBef>
              <a:spcAft>
                <a:spcPts val="0"/>
              </a:spcAft>
              <a:buClr>
                <a:srgbClr val="000000"/>
              </a:buClr>
              <a:buSzPts val="1189"/>
              <a:buFont typeface="Arial"/>
              <a:buChar char="●"/>
            </a:pPr>
            <a:r>
              <a:rPr b="1" lang="fr" sz="1100">
                <a:solidFill>
                  <a:srgbClr val="000000"/>
                </a:solidFill>
                <a:latin typeface="Arial"/>
                <a:ea typeface="Arial"/>
                <a:cs typeface="Arial"/>
                <a:sym typeface="Arial"/>
              </a:rPr>
              <a:t>Inutilité constatée</a:t>
            </a:r>
            <a:r>
              <a:rPr lang="fr" sz="1100">
                <a:solidFill>
                  <a:srgbClr val="000000"/>
                </a:solidFill>
                <a:latin typeface="Arial"/>
                <a:ea typeface="Arial"/>
                <a:cs typeface="Arial"/>
                <a:sym typeface="Arial"/>
              </a:rPr>
              <a:t> :</a:t>
            </a:r>
            <a:endParaRPr/>
          </a:p>
          <a:p>
            <a:pPr indent="-304147" lvl="1" marL="914400" rtl="0" algn="l">
              <a:lnSpc>
                <a:spcPct val="115000"/>
              </a:lnSpc>
              <a:spcBef>
                <a:spcPts val="0"/>
              </a:spcBef>
              <a:spcAft>
                <a:spcPts val="0"/>
              </a:spcAft>
              <a:buClr>
                <a:srgbClr val="000000"/>
              </a:buClr>
              <a:buSzPts val="1189"/>
              <a:buFont typeface="Arial"/>
              <a:buChar char="○"/>
            </a:pPr>
            <a:r>
              <a:rPr lang="fr">
                <a:solidFill>
                  <a:srgbClr val="000000"/>
                </a:solidFill>
                <a:latin typeface="Arial"/>
                <a:ea typeface="Arial"/>
                <a:cs typeface="Arial"/>
                <a:sym typeface="Arial"/>
              </a:rPr>
              <a:t>Analyse montrant une faible probabilité de succès final.</a:t>
            </a:r>
            <a:endParaRPr/>
          </a:p>
          <a:p>
            <a:pPr indent="-304147" lvl="0" marL="457200" rtl="0" algn="l">
              <a:lnSpc>
                <a:spcPct val="115000"/>
              </a:lnSpc>
              <a:spcBef>
                <a:spcPts val="0"/>
              </a:spcBef>
              <a:spcAft>
                <a:spcPts val="0"/>
              </a:spcAft>
              <a:buClr>
                <a:srgbClr val="000000"/>
              </a:buClr>
              <a:buSzPts val="1189"/>
              <a:buFont typeface="Arial"/>
              <a:buChar char="●"/>
            </a:pPr>
            <a:r>
              <a:rPr b="1" lang="fr" sz="1100">
                <a:solidFill>
                  <a:srgbClr val="000000"/>
                </a:solidFill>
                <a:latin typeface="Arial"/>
                <a:ea typeface="Arial"/>
                <a:cs typeface="Arial"/>
                <a:sym typeface="Arial"/>
              </a:rPr>
              <a:t>Problèmes organisationnels</a:t>
            </a:r>
            <a:r>
              <a:rPr lang="fr" sz="1100">
                <a:solidFill>
                  <a:srgbClr val="000000"/>
                </a:solidFill>
                <a:latin typeface="Arial"/>
                <a:ea typeface="Arial"/>
                <a:cs typeface="Arial"/>
                <a:sym typeface="Arial"/>
              </a:rPr>
              <a:t> :</a:t>
            </a:r>
            <a:endParaRPr/>
          </a:p>
          <a:p>
            <a:pPr indent="-304147" lvl="1" marL="914400" rtl="0" algn="l">
              <a:lnSpc>
                <a:spcPct val="115000"/>
              </a:lnSpc>
              <a:spcBef>
                <a:spcPts val="0"/>
              </a:spcBef>
              <a:spcAft>
                <a:spcPts val="0"/>
              </a:spcAft>
              <a:buClr>
                <a:srgbClr val="000000"/>
              </a:buClr>
              <a:buSzPts val="1189"/>
              <a:buFont typeface="Arial"/>
              <a:buChar char="○"/>
            </a:pPr>
            <a:r>
              <a:rPr lang="fr">
                <a:solidFill>
                  <a:srgbClr val="000000"/>
                </a:solidFill>
                <a:latin typeface="Arial"/>
                <a:ea typeface="Arial"/>
                <a:cs typeface="Arial"/>
                <a:sym typeface="Arial"/>
              </a:rPr>
              <a:t>Recrutement insuffisant, ressources limitées, critères d'éligibilité trop stricts.</a:t>
            </a:r>
            <a:endParaRPr/>
          </a:p>
          <a:p>
            <a:pPr indent="-304147" lvl="1" marL="914400" rtl="0" algn="l">
              <a:lnSpc>
                <a:spcPct val="115000"/>
              </a:lnSpc>
              <a:spcBef>
                <a:spcPts val="0"/>
              </a:spcBef>
              <a:spcAft>
                <a:spcPts val="0"/>
              </a:spcAft>
              <a:buClr>
                <a:srgbClr val="000000"/>
              </a:buClr>
              <a:buSzPts val="1189"/>
              <a:buFont typeface="Arial"/>
              <a:buChar char="○"/>
            </a:pPr>
            <a:r>
              <a:rPr lang="fr">
                <a:solidFill>
                  <a:srgbClr val="000000"/>
                </a:solidFill>
                <a:latin typeface="Arial"/>
                <a:ea typeface="Arial"/>
                <a:cs typeface="Arial"/>
                <a:sym typeface="Arial"/>
              </a:rPr>
              <a:t>Problèmes logistiques (production, finances, infrastructure).</a:t>
            </a:r>
            <a:endParaRPr/>
          </a:p>
          <a:p>
            <a:pPr indent="0" lvl="0" marL="914400" rtl="0" algn="l">
              <a:lnSpc>
                <a:spcPct val="115000"/>
              </a:lnSpc>
              <a:spcBef>
                <a:spcPts val="0"/>
              </a:spcBef>
              <a:spcAft>
                <a:spcPts val="0"/>
              </a:spcAft>
              <a:buSzPts val="1300"/>
              <a:buNone/>
            </a:pPr>
            <a:r>
              <a:t/>
            </a:r>
            <a:endParaRPr/>
          </a:p>
          <a:p>
            <a:pPr indent="0" lvl="0" marL="0" rtl="0" algn="l">
              <a:lnSpc>
                <a:spcPct val="115000"/>
              </a:lnSpc>
              <a:spcBef>
                <a:spcPts val="1200"/>
              </a:spcBef>
              <a:spcAft>
                <a:spcPts val="1200"/>
              </a:spcAft>
              <a:buSzPts val="1405"/>
              <a:buNone/>
            </a:pPr>
            <a:r>
              <a:rPr b="1" lang="fr" sz="1100">
                <a:solidFill>
                  <a:srgbClr val="000000"/>
                </a:solidFill>
                <a:latin typeface="Arial"/>
                <a:ea typeface="Arial"/>
                <a:cs typeface="Arial"/>
                <a:sym typeface="Arial"/>
              </a:rPr>
              <a:t>Objectifs</a:t>
            </a:r>
            <a:r>
              <a:rPr lang="fr" sz="1100">
                <a:solidFill>
                  <a:srgbClr val="000000"/>
                </a:solidFill>
                <a:latin typeface="Arial"/>
                <a:ea typeface="Arial"/>
                <a:cs typeface="Arial"/>
                <a:sym typeface="Arial"/>
              </a:rPr>
              <a:t>: Créer un modèle prédictif et un modèle d’interpretation afin de déterminer quelles sont les variables qui augmentent le risque d’arrêt prématuré pour une étude de Phase 2 sur les Maladies Rares</a:t>
            </a:r>
            <a:endParaRPr b="1" sz="1100">
              <a:solidFill>
                <a:srgbClr val="000000"/>
              </a:solidFill>
              <a:latin typeface="Arial"/>
              <a:ea typeface="Arial"/>
              <a:cs typeface="Arial"/>
              <a:sym typeface="Arial"/>
            </a:endParaRPr>
          </a:p>
        </p:txBody>
      </p:sp>
      <p:sp>
        <p:nvSpPr>
          <p:cNvPr id="154" name="Google Shape;154;p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55" name="Google Shape;155;p5"/>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descr="A group of arrows pointing to different directions&#10;&#10;Description automatically generated" id="156" name="Google Shape;156;p5"/>
          <p:cNvPicPr preferRelativeResize="0"/>
          <p:nvPr/>
        </p:nvPicPr>
        <p:blipFill rotWithShape="1">
          <a:blip r:embed="rId3">
            <a:alphaModFix/>
          </a:blip>
          <a:srcRect b="83961" l="0" r="0" t="0"/>
          <a:stretch/>
        </p:blipFill>
        <p:spPr>
          <a:xfrm>
            <a:off x="-85725" y="4494571"/>
            <a:ext cx="9166033" cy="9980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animEffect filter="fade" transition="in">
                                      <p:cBhvr>
                                        <p:cTn dur="500"/>
                                        <p:tgtEl>
                                          <p:spTgt spid="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animEffect filter="fade" transition="in">
                                      <p:cBhvr>
                                        <p:cTn dur="500"/>
                                        <p:tgtEl>
                                          <p:spTgt spid="1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2" st="2"/>
                                            </p:txEl>
                                          </p:spTgt>
                                        </p:tgtEl>
                                        <p:attrNameLst>
                                          <p:attrName>style.visibility</p:attrName>
                                        </p:attrNameLst>
                                      </p:cBhvr>
                                      <p:to>
                                        <p:strVal val="visible"/>
                                      </p:to>
                                    </p:set>
                                    <p:animEffect filter="fade" transition="in">
                                      <p:cBhvr>
                                        <p:cTn dur="500"/>
                                        <p:tgtEl>
                                          <p:spTgt spid="1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3" st="3"/>
                                            </p:txEl>
                                          </p:spTgt>
                                        </p:tgtEl>
                                        <p:attrNameLst>
                                          <p:attrName>style.visibility</p:attrName>
                                        </p:attrNameLst>
                                      </p:cBhvr>
                                      <p:to>
                                        <p:strVal val="visible"/>
                                      </p:to>
                                    </p:set>
                                    <p:animEffect filter="fade" transition="in">
                                      <p:cBhvr>
                                        <p:cTn dur="500"/>
                                        <p:tgtEl>
                                          <p:spTgt spid="1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4" st="4"/>
                                            </p:txEl>
                                          </p:spTgt>
                                        </p:tgtEl>
                                        <p:attrNameLst>
                                          <p:attrName>style.visibility</p:attrName>
                                        </p:attrNameLst>
                                      </p:cBhvr>
                                      <p:to>
                                        <p:strVal val="visible"/>
                                      </p:to>
                                    </p:set>
                                    <p:animEffect filter="fade" transition="in">
                                      <p:cBhvr>
                                        <p:cTn dur="500"/>
                                        <p:tgtEl>
                                          <p:spTgt spid="15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5" st="5"/>
                                            </p:txEl>
                                          </p:spTgt>
                                        </p:tgtEl>
                                        <p:attrNameLst>
                                          <p:attrName>style.visibility</p:attrName>
                                        </p:attrNameLst>
                                      </p:cBhvr>
                                      <p:to>
                                        <p:strVal val="visible"/>
                                      </p:to>
                                    </p:set>
                                    <p:animEffect filter="fade" transition="in">
                                      <p:cBhvr>
                                        <p:cTn dur="500"/>
                                        <p:tgtEl>
                                          <p:spTgt spid="15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6" st="6"/>
                                            </p:txEl>
                                          </p:spTgt>
                                        </p:tgtEl>
                                        <p:attrNameLst>
                                          <p:attrName>style.visibility</p:attrName>
                                        </p:attrNameLst>
                                      </p:cBhvr>
                                      <p:to>
                                        <p:strVal val="visible"/>
                                      </p:to>
                                    </p:set>
                                    <p:animEffect filter="fade" transition="in">
                                      <p:cBhvr>
                                        <p:cTn dur="500"/>
                                        <p:tgtEl>
                                          <p:spTgt spid="15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7" st="7"/>
                                            </p:txEl>
                                          </p:spTgt>
                                        </p:tgtEl>
                                        <p:attrNameLst>
                                          <p:attrName>style.visibility</p:attrName>
                                        </p:attrNameLst>
                                      </p:cBhvr>
                                      <p:to>
                                        <p:strVal val="visible"/>
                                      </p:to>
                                    </p:set>
                                    <p:animEffect filter="fade" transition="in">
                                      <p:cBhvr>
                                        <p:cTn dur="500"/>
                                        <p:tgtEl>
                                          <p:spTgt spid="15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8" st="8"/>
                                            </p:txEl>
                                          </p:spTgt>
                                        </p:tgtEl>
                                        <p:attrNameLst>
                                          <p:attrName>style.visibility</p:attrName>
                                        </p:attrNameLst>
                                      </p:cBhvr>
                                      <p:to>
                                        <p:strVal val="visible"/>
                                      </p:to>
                                    </p:set>
                                    <p:animEffect filter="fade" transition="in">
                                      <p:cBhvr>
                                        <p:cTn dur="500"/>
                                        <p:tgtEl>
                                          <p:spTgt spid="15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xEl>
                                              <p:pRg end="9" st="9"/>
                                            </p:txEl>
                                          </p:spTgt>
                                        </p:tgtEl>
                                        <p:attrNameLst>
                                          <p:attrName>style.visibility</p:attrName>
                                        </p:attrNameLst>
                                      </p:cBhvr>
                                      <p:to>
                                        <p:strVal val="visible"/>
                                      </p:to>
                                    </p:set>
                                    <p:animEffect filter="fade" transition="in">
                                      <p:cBhvr>
                                        <p:cTn dur="500"/>
                                        <p:tgtEl>
                                          <p:spTgt spid="15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25" name="Google Shape;525;p41"/>
          <p:cNvPicPr preferRelativeResize="0"/>
          <p:nvPr/>
        </p:nvPicPr>
        <p:blipFill rotWithShape="1">
          <a:blip r:embed="rId3">
            <a:alphaModFix/>
          </a:blip>
          <a:srcRect b="0" l="0" r="0" t="0"/>
          <a:stretch/>
        </p:blipFill>
        <p:spPr>
          <a:xfrm>
            <a:off x="476251" y="219075"/>
            <a:ext cx="3807115" cy="2632375"/>
          </a:xfrm>
          <a:prstGeom prst="rect">
            <a:avLst/>
          </a:prstGeom>
          <a:noFill/>
          <a:ln>
            <a:noFill/>
          </a:ln>
        </p:spPr>
      </p:pic>
      <p:pic>
        <p:nvPicPr>
          <p:cNvPr id="526" name="Google Shape;526;p41"/>
          <p:cNvPicPr preferRelativeResize="0"/>
          <p:nvPr/>
        </p:nvPicPr>
        <p:blipFill rotWithShape="1">
          <a:blip r:embed="rId4">
            <a:alphaModFix/>
          </a:blip>
          <a:srcRect b="0" l="0" r="0" t="0"/>
          <a:stretch/>
        </p:blipFill>
        <p:spPr>
          <a:xfrm>
            <a:off x="4636811" y="219075"/>
            <a:ext cx="3807115" cy="2632363"/>
          </a:xfrm>
          <a:prstGeom prst="rect">
            <a:avLst/>
          </a:prstGeom>
          <a:noFill/>
          <a:ln>
            <a:noFill/>
          </a:ln>
        </p:spPr>
      </p:pic>
      <p:pic>
        <p:nvPicPr>
          <p:cNvPr id="527" name="Google Shape;527;p41"/>
          <p:cNvPicPr preferRelativeResize="0"/>
          <p:nvPr/>
        </p:nvPicPr>
        <p:blipFill rotWithShape="1">
          <a:blip r:embed="rId5">
            <a:alphaModFix/>
          </a:blip>
          <a:srcRect b="0" l="0" r="0" t="0"/>
          <a:stretch/>
        </p:blipFill>
        <p:spPr>
          <a:xfrm>
            <a:off x="624358" y="2594518"/>
            <a:ext cx="3716408" cy="1819275"/>
          </a:xfrm>
          <a:prstGeom prst="rect">
            <a:avLst/>
          </a:prstGeom>
          <a:noFill/>
          <a:ln>
            <a:noFill/>
          </a:ln>
        </p:spPr>
      </p:pic>
      <p:pic>
        <p:nvPicPr>
          <p:cNvPr id="528" name="Google Shape;528;p41"/>
          <p:cNvPicPr preferRelativeResize="0"/>
          <p:nvPr/>
        </p:nvPicPr>
        <p:blipFill rotWithShape="1">
          <a:blip r:embed="rId6">
            <a:alphaModFix/>
          </a:blip>
          <a:srcRect b="0" l="0" r="0" t="0"/>
          <a:stretch/>
        </p:blipFill>
        <p:spPr>
          <a:xfrm>
            <a:off x="4803242" y="2571750"/>
            <a:ext cx="3716400" cy="1819250"/>
          </a:xfrm>
          <a:prstGeom prst="rect">
            <a:avLst/>
          </a:prstGeom>
          <a:noFill/>
          <a:ln>
            <a:noFill/>
          </a:ln>
        </p:spPr>
      </p:pic>
      <p:sp>
        <p:nvSpPr>
          <p:cNvPr id="529" name="Google Shape;529;p41"/>
          <p:cNvSpPr txBox="1"/>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fr" sz="1000" u="none" cap="none" strike="noStrike">
                <a:solidFill>
                  <a:schemeClr val="dk2"/>
                </a:solidFill>
                <a:latin typeface="Nunito"/>
                <a:ea typeface="Nunito"/>
                <a:cs typeface="Nunito"/>
                <a:sym typeface="Nunito"/>
              </a:rPr>
              <a:t>‹#›</a:t>
            </a:fld>
            <a:endParaRPr b="0" i="0" sz="1000" u="none" cap="none" strike="noStrike">
              <a:solidFill>
                <a:schemeClr val="dk2"/>
              </a:solidFill>
              <a:latin typeface="Nunito"/>
              <a:ea typeface="Nunito"/>
              <a:cs typeface="Nunito"/>
              <a:sym typeface="Nunito"/>
            </a:endParaRPr>
          </a:p>
        </p:txBody>
      </p:sp>
      <p:pic>
        <p:nvPicPr>
          <p:cNvPr descr="A group of arrows pointing to different directions&#10;&#10;Description automatically generated" id="530" name="Google Shape;530;p41"/>
          <p:cNvPicPr preferRelativeResize="0"/>
          <p:nvPr/>
        </p:nvPicPr>
        <p:blipFill rotWithShape="1">
          <a:blip r:embed="rId7">
            <a:alphaModFix/>
          </a:blip>
          <a:srcRect b="46288" l="0" r="0" t="38498"/>
          <a:stretch/>
        </p:blipFill>
        <p:spPr>
          <a:xfrm>
            <a:off x="-98932" y="4543668"/>
            <a:ext cx="9242932" cy="954600"/>
          </a:xfrm>
          <a:prstGeom prst="rect">
            <a:avLst/>
          </a:prstGeom>
          <a:noFill/>
          <a:ln>
            <a:noFill/>
          </a:ln>
        </p:spPr>
      </p:pic>
      <p:sp>
        <p:nvSpPr>
          <p:cNvPr id="531" name="Google Shape;531;p41"/>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2"/>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t/>
            </a:r>
            <a:endParaRPr/>
          </a:p>
        </p:txBody>
      </p:sp>
      <p:sp>
        <p:nvSpPr>
          <p:cNvPr id="537" name="Google Shape;537;p42"/>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p>
            <a:pPr indent="-228600" lvl="0" marL="457200" rtl="0" algn="l">
              <a:lnSpc>
                <a:spcPct val="115000"/>
              </a:lnSpc>
              <a:spcBef>
                <a:spcPts val="0"/>
              </a:spcBef>
              <a:spcAft>
                <a:spcPts val="0"/>
              </a:spcAft>
              <a:buSzPts val="1300"/>
              <a:buNone/>
            </a:pPr>
            <a:r>
              <a:t/>
            </a:r>
            <a:endParaRPr/>
          </a:p>
        </p:txBody>
      </p:sp>
      <p:sp>
        <p:nvSpPr>
          <p:cNvPr id="538" name="Google Shape;538;p4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id="539" name="Google Shape;539;p42"/>
          <p:cNvPicPr preferRelativeResize="0"/>
          <p:nvPr/>
        </p:nvPicPr>
        <p:blipFill rotWithShape="1">
          <a:blip r:embed="rId3">
            <a:alphaModFix/>
          </a:blip>
          <a:srcRect b="0" l="0" r="0" t="0"/>
          <a:stretch/>
        </p:blipFill>
        <p:spPr>
          <a:xfrm>
            <a:off x="1423283" y="289335"/>
            <a:ext cx="6446762" cy="45648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43"/>
          <p:cNvPicPr preferRelativeResize="0"/>
          <p:nvPr/>
        </p:nvPicPr>
        <p:blipFill rotWithShape="1">
          <a:blip r:embed="rId3">
            <a:alphaModFix/>
          </a:blip>
          <a:srcRect b="0" l="0" r="0" t="0"/>
          <a:stretch/>
        </p:blipFill>
        <p:spPr>
          <a:xfrm>
            <a:off x="1733550" y="268025"/>
            <a:ext cx="6191249" cy="4607450"/>
          </a:xfrm>
          <a:prstGeom prst="rect">
            <a:avLst/>
          </a:prstGeom>
          <a:noFill/>
          <a:ln>
            <a:noFill/>
          </a:ln>
        </p:spPr>
      </p:pic>
      <p:sp>
        <p:nvSpPr>
          <p:cNvPr id="545" name="Google Shape;545;p4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9" name="Shape 549"/>
        <p:cNvGrpSpPr/>
        <p:nvPr/>
      </p:nvGrpSpPr>
      <p:grpSpPr>
        <a:xfrm>
          <a:off x="0" y="0"/>
          <a:ext cx="0" cy="0"/>
          <a:chOff x="0" y="0"/>
          <a:chExt cx="0" cy="0"/>
        </a:xfrm>
      </p:grpSpPr>
      <p:graphicFrame>
        <p:nvGraphicFramePr>
          <p:cNvPr id="550" name="Google Shape;550;p44"/>
          <p:cNvGraphicFramePr/>
          <p:nvPr/>
        </p:nvGraphicFramePr>
        <p:xfrm>
          <a:off x="2137188" y="1990725"/>
          <a:ext cx="3000000" cy="3000000"/>
        </p:xfrm>
        <a:graphic>
          <a:graphicData uri="http://schemas.openxmlformats.org/drawingml/2006/table">
            <a:tbl>
              <a:tblPr>
                <a:noFill/>
                <a:tableStyleId>{E8A6CC75-830E-4580-BBAE-D9C531552233}</a:tableStyleId>
              </a:tblPr>
              <a:tblGrid>
                <a:gridCol w="2028950"/>
                <a:gridCol w="900625"/>
                <a:gridCol w="892950"/>
                <a:gridCol w="985050"/>
                <a:gridCol w="923650"/>
              </a:tblGrid>
              <a:tr h="336550">
                <a:tc>
                  <a:txBody>
                    <a:bodyPr/>
                    <a:lstStyle/>
                    <a:p>
                      <a:pPr indent="0" lvl="0" marL="0" marR="0" rtl="0" algn="just">
                        <a:lnSpc>
                          <a:spcPct val="115000"/>
                        </a:lnSpc>
                        <a:spcBef>
                          <a:spcPts val="0"/>
                        </a:spcBef>
                        <a:spcAft>
                          <a:spcPts val="0"/>
                        </a:spcAft>
                        <a:buClr>
                          <a:srgbClr val="000000"/>
                        </a:buClr>
                        <a:buSzPts val="1000"/>
                        <a:buFont typeface="Arial"/>
                        <a:buNone/>
                      </a:pPr>
                      <a:r>
                        <a:t/>
                      </a:r>
                      <a:endParaRPr sz="1000" u="none" cap="none" strike="noStrike">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Précision</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F1</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ROC-AUC</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PR-AUC</a:t>
                      </a:r>
                      <a:endParaRPr sz="1400" u="none" cap="none" strike="noStrike"/>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LR Rare Top Features for RD</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0.592 ± 0.07</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0.626 ± 0.05</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0.743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0.651 ± 0.07</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LR Rare original dataset</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0.583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0.618 ± 0.04</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0.749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0.664 ± 0.07</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LR non_Rare Top Features for RD</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0.485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0.550 ± 0.03</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0.738 ± 0.04</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0.558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LR non_Rare original dataset</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0.497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0.566 ± 0.03</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0.755 ± 0.04</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0.584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XGB Rare Top Features for RD</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0.625 ± 0.09</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0.564 ± 0.05</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0.724 ± 0.05</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0.632 ± 0.07</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XGB Rare original dataset</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0.633 ± 0.08</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0.574 ± 0.04</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0.737 ± 0.05</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0.642 ± 0.07</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XGB non_Rare Top Features for RD</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0.609 ± 0.08</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0.494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0.752 ± 0.04</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0.597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2"/>
                    </a:solidFill>
                  </a:tcPr>
                </a:tc>
              </a:tr>
              <a:tr h="247650">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XGB non_Rare original dataset</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0.639 ± 0.10</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0.508 ± 0.07</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0.762 ± 0.05</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just">
                        <a:lnSpc>
                          <a:spcPct val="115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0.605 ± 0.06</a:t>
                      </a:r>
                      <a:endParaRPr sz="1400" u="none" cap="none" strike="noStrike"/>
                    </a:p>
                  </a:txBody>
                  <a:tcPr marT="38100" marB="381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551" name="Google Shape;551;p44"/>
          <p:cNvSpPr txBox="1"/>
          <p:nvPr/>
        </p:nvSpPr>
        <p:spPr>
          <a:xfrm>
            <a:off x="2137200" y="352425"/>
            <a:ext cx="5731200" cy="15147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Times New Roman"/>
              <a:ea typeface="Times New Roman"/>
              <a:cs typeface="Times New Roman"/>
              <a:sym typeface="Times New Roman"/>
            </a:endParaRPr>
          </a:p>
        </p:txBody>
      </p:sp>
      <p:sp>
        <p:nvSpPr>
          <p:cNvPr id="552" name="Google Shape;552;p44"/>
          <p:cNvSpPr txBox="1"/>
          <p:nvPr>
            <p:ph type="title"/>
          </p:nvPr>
        </p:nvSpPr>
        <p:spPr>
          <a:xfrm>
            <a:off x="876300" y="757275"/>
            <a:ext cx="6424200" cy="70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fr" sz="2100"/>
              <a:t>Phase 2 Models Results with original datasets  filtered on most relevant Rare Diseases variables</a:t>
            </a:r>
            <a:endParaRPr/>
          </a:p>
          <a:p>
            <a:pPr indent="0" lvl="0" marL="0" rtl="0" algn="l">
              <a:lnSpc>
                <a:spcPct val="100000"/>
              </a:lnSpc>
              <a:spcBef>
                <a:spcPts val="0"/>
              </a:spcBef>
              <a:spcAft>
                <a:spcPts val="0"/>
              </a:spcAft>
              <a:buSzPts val="990"/>
              <a:buNone/>
            </a:pPr>
            <a:r>
              <a:t/>
            </a:r>
            <a:endParaRPr sz="2100"/>
          </a:p>
          <a:p>
            <a:pPr indent="0" lvl="0" marL="0" rtl="0" algn="l">
              <a:lnSpc>
                <a:spcPct val="100000"/>
              </a:lnSpc>
              <a:spcBef>
                <a:spcPts val="0"/>
              </a:spcBef>
              <a:spcAft>
                <a:spcPts val="0"/>
              </a:spcAft>
              <a:buSzPts val="990"/>
              <a:buNone/>
            </a:pPr>
            <a:r>
              <a:t/>
            </a:r>
            <a:endParaRPr sz="2100"/>
          </a:p>
        </p:txBody>
      </p:sp>
      <p:sp>
        <p:nvSpPr>
          <p:cNvPr id="553" name="Google Shape;553;p4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6"/>
          <p:cNvSpPr txBox="1"/>
          <p:nvPr>
            <p:ph type="title"/>
          </p:nvPr>
        </p:nvSpPr>
        <p:spPr>
          <a:xfrm>
            <a:off x="819150" y="510156"/>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MÉTHODOLOGIE</a:t>
            </a:r>
            <a:endParaRPr/>
          </a:p>
        </p:txBody>
      </p:sp>
      <p:sp>
        <p:nvSpPr>
          <p:cNvPr id="162" name="Google Shape;162;p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163" name="Google Shape;163;p6"/>
          <p:cNvPicPr preferRelativeResize="0"/>
          <p:nvPr/>
        </p:nvPicPr>
        <p:blipFill rotWithShape="1">
          <a:blip r:embed="rId3">
            <a:alphaModFix/>
          </a:blip>
          <a:srcRect b="65207" l="0" r="0" t="16829"/>
          <a:stretch/>
        </p:blipFill>
        <p:spPr>
          <a:xfrm>
            <a:off x="-178442" y="4438724"/>
            <a:ext cx="9242932" cy="1127189"/>
          </a:xfrm>
          <a:prstGeom prst="rect">
            <a:avLst/>
          </a:prstGeom>
          <a:noFill/>
          <a:ln>
            <a:noFill/>
          </a:ln>
        </p:spPr>
      </p:pic>
      <p:sp>
        <p:nvSpPr>
          <p:cNvPr id="164" name="Google Shape;164;p6"/>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65" name="Google Shape;165;p6"/>
          <p:cNvSpPr txBox="1"/>
          <p:nvPr>
            <p:ph idx="1" type="body"/>
          </p:nvPr>
        </p:nvSpPr>
        <p:spPr>
          <a:xfrm>
            <a:off x="819149" y="1266568"/>
            <a:ext cx="7754209" cy="3172155"/>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95000"/>
              </a:lnSpc>
              <a:spcBef>
                <a:spcPts val="0"/>
              </a:spcBef>
              <a:spcAft>
                <a:spcPts val="0"/>
              </a:spcAft>
              <a:buSzPct val="95347"/>
              <a:buNone/>
            </a:pPr>
            <a:r>
              <a:rPr b="1" lang="fr" sz="1400"/>
              <a:t>Données :</a:t>
            </a:r>
            <a:endParaRPr sz="1100"/>
          </a:p>
          <a:p>
            <a:pPr indent="-285750" lvl="0" marL="285750" rtl="0" algn="l">
              <a:lnSpc>
                <a:spcPct val="95000"/>
              </a:lnSpc>
              <a:spcBef>
                <a:spcPts val="0"/>
              </a:spcBef>
              <a:spcAft>
                <a:spcPts val="0"/>
              </a:spcAft>
              <a:buSzPct val="95347"/>
              <a:buChar char="●"/>
            </a:pPr>
            <a:r>
              <a:rPr lang="fr" sz="1400"/>
              <a:t>ClinicalTrials.gov</a:t>
            </a:r>
            <a:endParaRPr sz="1100"/>
          </a:p>
          <a:p>
            <a:pPr indent="-203200" lvl="0" marL="285750" rtl="0" algn="l">
              <a:lnSpc>
                <a:spcPct val="95000"/>
              </a:lnSpc>
              <a:spcBef>
                <a:spcPts val="0"/>
              </a:spcBef>
              <a:spcAft>
                <a:spcPts val="0"/>
              </a:spcAft>
              <a:buSzPct val="95347"/>
              <a:buNone/>
            </a:pPr>
            <a:r>
              <a:t/>
            </a:r>
            <a:endParaRPr b="1" sz="1400"/>
          </a:p>
          <a:p>
            <a:pPr indent="0" lvl="0" marL="0" rtl="0" algn="l">
              <a:lnSpc>
                <a:spcPct val="95000"/>
              </a:lnSpc>
              <a:spcBef>
                <a:spcPts val="0"/>
              </a:spcBef>
              <a:spcAft>
                <a:spcPts val="0"/>
              </a:spcAft>
              <a:buSzPct val="95347"/>
              <a:buNone/>
            </a:pPr>
            <a:r>
              <a:rPr b="1" lang="fr" sz="1400"/>
              <a:t>Extraction, Curation et Sélection :</a:t>
            </a:r>
            <a:endParaRPr sz="1100"/>
          </a:p>
          <a:p>
            <a:pPr indent="-285750" lvl="0" marL="285750" rtl="0" algn="l">
              <a:lnSpc>
                <a:spcPct val="95000"/>
              </a:lnSpc>
              <a:spcBef>
                <a:spcPts val="0"/>
              </a:spcBef>
              <a:spcAft>
                <a:spcPts val="0"/>
              </a:spcAft>
              <a:buSzPct val="95347"/>
              <a:buChar char="●"/>
            </a:pPr>
            <a:r>
              <a:rPr lang="fr" sz="1400"/>
              <a:t>Phase 2 pour maladies rares après 2019</a:t>
            </a:r>
            <a:endParaRPr sz="1100"/>
          </a:p>
          <a:p>
            <a:pPr indent="-285750" lvl="0" marL="285750" rtl="0" algn="l">
              <a:lnSpc>
                <a:spcPct val="95000"/>
              </a:lnSpc>
              <a:spcBef>
                <a:spcPts val="0"/>
              </a:spcBef>
              <a:spcAft>
                <a:spcPts val="0"/>
              </a:spcAft>
              <a:buSzPct val="95347"/>
              <a:buChar char="●"/>
            </a:pPr>
            <a:r>
              <a:rPr lang="fr" sz="1400"/>
              <a:t>Filtrage/Élimination des études terminées à cause du Covid-19 avec un modèle </a:t>
            </a:r>
            <a:br>
              <a:rPr lang="fr" sz="1400"/>
            </a:br>
            <a:r>
              <a:rPr lang="fr" sz="1400"/>
              <a:t>Natural Language Processing</a:t>
            </a:r>
            <a:endParaRPr sz="1100"/>
          </a:p>
          <a:p>
            <a:pPr indent="0" lvl="0" marL="0" rtl="0" algn="l">
              <a:lnSpc>
                <a:spcPct val="95000"/>
              </a:lnSpc>
              <a:spcBef>
                <a:spcPts val="0"/>
              </a:spcBef>
              <a:spcAft>
                <a:spcPts val="0"/>
              </a:spcAft>
              <a:buSzPct val="95347"/>
              <a:buNone/>
            </a:pPr>
            <a:r>
              <a:t/>
            </a:r>
            <a:endParaRPr b="1" sz="1400"/>
          </a:p>
          <a:p>
            <a:pPr indent="0" lvl="0" marL="0" rtl="0" algn="l">
              <a:lnSpc>
                <a:spcPct val="95000"/>
              </a:lnSpc>
              <a:spcBef>
                <a:spcPts val="0"/>
              </a:spcBef>
              <a:spcAft>
                <a:spcPts val="0"/>
              </a:spcAft>
              <a:buSzPct val="95347"/>
              <a:buNone/>
            </a:pPr>
            <a:r>
              <a:rPr b="1" lang="fr" sz="1400"/>
              <a:t>Algorithme de prédiction :</a:t>
            </a:r>
            <a:endParaRPr sz="1100"/>
          </a:p>
          <a:p>
            <a:pPr indent="-285750" lvl="0" marL="285750" rtl="0" algn="l">
              <a:lnSpc>
                <a:spcPct val="95000"/>
              </a:lnSpc>
              <a:spcBef>
                <a:spcPts val="0"/>
              </a:spcBef>
              <a:spcAft>
                <a:spcPts val="0"/>
              </a:spcAft>
              <a:buSzPct val="95347"/>
              <a:buChar char="●"/>
            </a:pPr>
            <a:r>
              <a:rPr lang="fr" sz="1400"/>
              <a:t>Régression logistique &amp; Extreme Gradient Boosting </a:t>
            </a:r>
            <a:r>
              <a:rPr lang="fr" sz="1500"/>
              <a:t>+ cross-validation en 10 plis</a:t>
            </a:r>
            <a:endParaRPr/>
          </a:p>
          <a:p>
            <a:pPr indent="-285750" lvl="0" marL="285750" rtl="0" algn="l">
              <a:lnSpc>
                <a:spcPct val="95000"/>
              </a:lnSpc>
              <a:spcBef>
                <a:spcPts val="0"/>
              </a:spcBef>
              <a:spcAft>
                <a:spcPts val="0"/>
              </a:spcAft>
              <a:buSzPct val="95347"/>
              <a:buChar char="●"/>
            </a:pPr>
            <a:r>
              <a:rPr lang="fr" sz="1400"/>
              <a:t>Apprentissage sur les études 2019 - 2022: 50% du set pour l’entrainement et 50% pour le test</a:t>
            </a:r>
            <a:endParaRPr sz="1100"/>
          </a:p>
          <a:p>
            <a:pPr indent="-285750" lvl="0" marL="285750" rtl="0" algn="l">
              <a:lnSpc>
                <a:spcPct val="95000"/>
              </a:lnSpc>
              <a:spcBef>
                <a:spcPts val="0"/>
              </a:spcBef>
              <a:spcAft>
                <a:spcPts val="0"/>
              </a:spcAft>
              <a:buSzPct val="95347"/>
              <a:buChar char="●"/>
            </a:pPr>
            <a:r>
              <a:rPr lang="fr" sz="1400"/>
              <a:t>Test externe sur les études 2023-2024</a:t>
            </a:r>
            <a:endParaRPr sz="1100"/>
          </a:p>
          <a:p>
            <a:pPr indent="0" lvl="0" marL="0" rtl="0" algn="l">
              <a:lnSpc>
                <a:spcPct val="95000"/>
              </a:lnSpc>
              <a:spcBef>
                <a:spcPts val="0"/>
              </a:spcBef>
              <a:spcAft>
                <a:spcPts val="0"/>
              </a:spcAft>
              <a:buSzPct val="95347"/>
              <a:buNone/>
            </a:pPr>
            <a:r>
              <a:t/>
            </a:r>
            <a:endParaRPr b="1" sz="1400"/>
          </a:p>
          <a:p>
            <a:pPr indent="0" lvl="0" marL="0" rtl="0" algn="l">
              <a:lnSpc>
                <a:spcPct val="95000"/>
              </a:lnSpc>
              <a:spcBef>
                <a:spcPts val="0"/>
              </a:spcBef>
              <a:spcAft>
                <a:spcPts val="0"/>
              </a:spcAft>
              <a:buSzPct val="95347"/>
              <a:buNone/>
            </a:pPr>
            <a:r>
              <a:rPr b="1" lang="fr" sz="1400"/>
              <a:t>Méthode d’interprétation des résultats :</a:t>
            </a:r>
            <a:endParaRPr sz="1100"/>
          </a:p>
          <a:p>
            <a:pPr indent="-285750" lvl="0" marL="285750" rtl="0" algn="l">
              <a:lnSpc>
                <a:spcPct val="95000"/>
              </a:lnSpc>
              <a:spcBef>
                <a:spcPts val="0"/>
              </a:spcBef>
              <a:spcAft>
                <a:spcPts val="0"/>
              </a:spcAft>
              <a:buSzPct val="95347"/>
              <a:buChar char="●"/>
            </a:pPr>
            <a:r>
              <a:rPr lang="fr" sz="1400"/>
              <a:t>SHAP (SHapley Additive exPlanations)</a:t>
            </a:r>
            <a:endParaRPr sz="1100"/>
          </a:p>
          <a:p>
            <a:pPr indent="-285773" lvl="1" marL="742950" rtl="0" algn="l">
              <a:lnSpc>
                <a:spcPct val="95000"/>
              </a:lnSpc>
              <a:spcBef>
                <a:spcPts val="0"/>
              </a:spcBef>
              <a:spcAft>
                <a:spcPts val="0"/>
              </a:spcAft>
              <a:buSzPct val="92173"/>
              <a:buChar char="○"/>
            </a:pPr>
            <a:r>
              <a:rPr lang="fr" sz="1200"/>
              <a:t>Globale : Comprendre les facteurs influençant le modèle dans son ensemble.</a:t>
            </a:r>
            <a:endParaRPr sz="1000"/>
          </a:p>
          <a:p>
            <a:pPr indent="-285773" lvl="1" marL="742950" rtl="0" algn="l">
              <a:lnSpc>
                <a:spcPct val="95000"/>
              </a:lnSpc>
              <a:spcBef>
                <a:spcPts val="0"/>
              </a:spcBef>
              <a:spcAft>
                <a:spcPts val="0"/>
              </a:spcAft>
              <a:buSzPct val="92173"/>
              <a:buChar char="○"/>
            </a:pPr>
            <a:r>
              <a:rPr lang="fr" sz="1200"/>
              <a:t>Locale : Comprendre comment une prédiction individuelle a été calculée.</a:t>
            </a:r>
            <a:endParaRPr b="1" sz="1400"/>
          </a:p>
          <a:p>
            <a:pPr indent="-203200" lvl="0" marL="285750" rtl="0" algn="l">
              <a:lnSpc>
                <a:spcPct val="95000"/>
              </a:lnSpc>
              <a:spcBef>
                <a:spcPts val="0"/>
              </a:spcBef>
              <a:spcAft>
                <a:spcPts val="0"/>
              </a:spcAft>
              <a:buSzPct val="95347"/>
              <a:buNone/>
            </a:pPr>
            <a:r>
              <a:t/>
            </a:r>
            <a:endParaRPr b="1" sz="1400"/>
          </a:p>
          <a:p>
            <a:pPr indent="0" lvl="0" marL="0" rtl="0" algn="l">
              <a:lnSpc>
                <a:spcPct val="95000"/>
              </a:lnSpc>
              <a:spcBef>
                <a:spcPts val="0"/>
              </a:spcBef>
              <a:spcAft>
                <a:spcPts val="0"/>
              </a:spcAft>
              <a:buSzPct val="95347"/>
              <a:buNone/>
            </a:pPr>
            <a:r>
              <a:rPr b="1" lang="fr" sz="1400"/>
              <a:t>De nombreux points techniques et choix de méthodologie non abordés ici</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57"/>
          <p:cNvSpPr txBox="1"/>
          <p:nvPr>
            <p:ph type="title"/>
          </p:nvPr>
        </p:nvSpPr>
        <p:spPr>
          <a:xfrm>
            <a:off x="2578106" y="615611"/>
            <a:ext cx="5485397" cy="1184163"/>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333"/>
              <a:buNone/>
            </a:pPr>
            <a:r>
              <a:rPr lang="fr"/>
              <a:t>Nombre final d’études utilisées dans notre set</a:t>
            </a:r>
            <a:endParaRPr/>
          </a:p>
        </p:txBody>
      </p:sp>
      <p:sp>
        <p:nvSpPr>
          <p:cNvPr id="171" name="Google Shape;171;p57"/>
          <p:cNvSpPr txBox="1"/>
          <p:nvPr>
            <p:ph idx="1" type="body"/>
          </p:nvPr>
        </p:nvSpPr>
        <p:spPr>
          <a:xfrm>
            <a:off x="819150" y="1743075"/>
            <a:ext cx="7505700" cy="26958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300"/>
              <a:buNone/>
            </a:pPr>
            <a:r>
              <a:t/>
            </a:r>
            <a:endParaRPr b="1" sz="1604"/>
          </a:p>
          <a:p>
            <a:pPr indent="0" lvl="0" marL="0" rtl="0" algn="l">
              <a:lnSpc>
                <a:spcPct val="95000"/>
              </a:lnSpc>
              <a:spcBef>
                <a:spcPts val="1200"/>
              </a:spcBef>
              <a:spcAft>
                <a:spcPts val="0"/>
              </a:spcAft>
              <a:buSzPts val="1300"/>
              <a:buNone/>
            </a:pPr>
            <a:r>
              <a:t/>
            </a:r>
            <a:endParaRPr b="1" sz="1604"/>
          </a:p>
          <a:p>
            <a:pPr indent="0" lvl="0" marL="0" rtl="0" algn="l">
              <a:lnSpc>
                <a:spcPct val="95000"/>
              </a:lnSpc>
              <a:spcBef>
                <a:spcPts val="1200"/>
              </a:spcBef>
              <a:spcAft>
                <a:spcPts val="1200"/>
              </a:spcAft>
              <a:buSzPts val="1300"/>
              <a:buNone/>
            </a:pPr>
            <a:r>
              <a:t/>
            </a:r>
            <a:endParaRPr b="1" sz="1604"/>
          </a:p>
        </p:txBody>
      </p:sp>
      <p:pic>
        <p:nvPicPr>
          <p:cNvPr id="172" name="Google Shape;172;p57"/>
          <p:cNvPicPr preferRelativeResize="0"/>
          <p:nvPr/>
        </p:nvPicPr>
        <p:blipFill rotWithShape="1">
          <a:blip r:embed="rId3">
            <a:alphaModFix/>
          </a:blip>
          <a:srcRect b="0" l="0" r="0" t="13155"/>
          <a:stretch/>
        </p:blipFill>
        <p:spPr>
          <a:xfrm>
            <a:off x="2286431" y="2289438"/>
            <a:ext cx="6653003" cy="2203763"/>
          </a:xfrm>
          <a:prstGeom prst="rect">
            <a:avLst/>
          </a:prstGeom>
          <a:noFill/>
          <a:ln>
            <a:noFill/>
          </a:ln>
        </p:spPr>
      </p:pic>
      <p:sp>
        <p:nvSpPr>
          <p:cNvPr id="173" name="Google Shape;173;p5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174" name="Google Shape;174;p57"/>
          <p:cNvPicPr preferRelativeResize="0"/>
          <p:nvPr/>
        </p:nvPicPr>
        <p:blipFill rotWithShape="1">
          <a:blip r:embed="rId4">
            <a:alphaModFix/>
          </a:blip>
          <a:srcRect b="65207" l="0" r="0" t="16829"/>
          <a:stretch/>
        </p:blipFill>
        <p:spPr>
          <a:xfrm>
            <a:off x="-178442" y="4438724"/>
            <a:ext cx="9242932" cy="1127189"/>
          </a:xfrm>
          <a:prstGeom prst="rect">
            <a:avLst/>
          </a:prstGeom>
          <a:noFill/>
          <a:ln>
            <a:noFill/>
          </a:ln>
        </p:spPr>
      </p:pic>
      <p:sp>
        <p:nvSpPr>
          <p:cNvPr id="175" name="Google Shape;175;p57"/>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sp>
        <p:nvSpPr>
          <p:cNvPr id="176" name="Google Shape;176;p57"/>
          <p:cNvSpPr/>
          <p:nvPr/>
        </p:nvSpPr>
        <p:spPr>
          <a:xfrm>
            <a:off x="6215171" y="2468497"/>
            <a:ext cx="2329685" cy="474388"/>
          </a:xfrm>
          <a:prstGeom prst="rect">
            <a:avLst/>
          </a:prstGeom>
          <a:noFill/>
          <a:ln cap="flat" cmpd="sng" w="25400">
            <a:solidFill>
              <a:srgbClr val="00332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77" name="Google Shape;177;p57"/>
          <p:cNvPicPr preferRelativeResize="0"/>
          <p:nvPr/>
        </p:nvPicPr>
        <p:blipFill rotWithShape="1">
          <a:blip r:embed="rId5">
            <a:alphaModFix/>
          </a:blip>
          <a:srcRect b="-1" l="0" r="0" t="2904"/>
          <a:stretch/>
        </p:blipFill>
        <p:spPr>
          <a:xfrm>
            <a:off x="486225" y="522514"/>
            <a:ext cx="2091881" cy="4162467"/>
          </a:xfrm>
          <a:prstGeom prst="rect">
            <a:avLst/>
          </a:prstGeom>
          <a:noFill/>
          <a:ln>
            <a:noFill/>
          </a:ln>
        </p:spPr>
      </p:pic>
      <p:sp>
        <p:nvSpPr>
          <p:cNvPr id="178" name="Google Shape;178;p57"/>
          <p:cNvSpPr/>
          <p:nvPr/>
        </p:nvSpPr>
        <p:spPr>
          <a:xfrm>
            <a:off x="2481943" y="3726739"/>
            <a:ext cx="357509" cy="488655"/>
          </a:xfrm>
          <a:prstGeom prst="bentUpArrow">
            <a:avLst>
              <a:gd fmla="val 25000" name="adj1"/>
              <a:gd fmla="val 22115"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57"/>
          <p:cNvSpPr txBox="1"/>
          <p:nvPr/>
        </p:nvSpPr>
        <p:spPr>
          <a:xfrm>
            <a:off x="6283921" y="1829162"/>
            <a:ext cx="2508441" cy="430887"/>
          </a:xfrm>
          <a:prstGeom prst="rect">
            <a:avLst/>
          </a:prstGeom>
          <a:noFill/>
          <a:ln cap="flat" cmpd="sng" w="9525">
            <a:solidFill>
              <a:srgbClr val="151515"/>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COMPLETED : études Completées</a:t>
            </a:r>
            <a:endParaRPr/>
          </a:p>
          <a:p>
            <a:pPr indent="0" lvl="0" marL="0" marR="0" rtl="0" algn="l">
              <a:lnSpc>
                <a:spcPct val="100000"/>
              </a:lnSpc>
              <a:spcBef>
                <a:spcPts val="0"/>
              </a:spcBef>
              <a:spcAft>
                <a:spcPts val="0"/>
              </a:spcAft>
              <a:buNone/>
            </a:pPr>
            <a:r>
              <a:rPr b="0" i="0" lang="fr" sz="1100" u="none" cap="none" strike="noStrike">
                <a:solidFill>
                  <a:srgbClr val="000000"/>
                </a:solidFill>
                <a:latin typeface="Arial"/>
                <a:ea typeface="Arial"/>
                <a:cs typeface="Arial"/>
                <a:sym typeface="Arial"/>
              </a:rPr>
              <a:t>TERMINATED : études Annulées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8"/>
          <p:cNvSpPr txBox="1"/>
          <p:nvPr>
            <p:ph type="title"/>
          </p:nvPr>
        </p:nvSpPr>
        <p:spPr>
          <a:xfrm>
            <a:off x="819150" y="441740"/>
            <a:ext cx="7505700" cy="95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000"/>
              <a:buNone/>
            </a:pPr>
            <a:r>
              <a:rPr lang="fr"/>
              <a:t>RÉSULTATS</a:t>
            </a:r>
            <a:endParaRPr/>
          </a:p>
        </p:txBody>
      </p:sp>
      <p:sp>
        <p:nvSpPr>
          <p:cNvPr id="185" name="Google Shape;185;p8"/>
          <p:cNvSpPr txBox="1"/>
          <p:nvPr>
            <p:ph idx="1" type="body"/>
          </p:nvPr>
        </p:nvSpPr>
        <p:spPr>
          <a:xfrm>
            <a:off x="819150" y="1295400"/>
            <a:ext cx="7505700" cy="1344672"/>
          </a:xfrm>
          <a:prstGeom prst="rect">
            <a:avLst/>
          </a:prstGeom>
          <a:noFill/>
          <a:ln>
            <a:noFill/>
          </a:ln>
        </p:spPr>
        <p:txBody>
          <a:bodyPr anchorCtr="0" anchor="t" bIns="91425" lIns="91425" spcFirstLastPara="1" rIns="91425" wrap="square" tIns="91425">
            <a:noAutofit/>
          </a:bodyPr>
          <a:lstStyle/>
          <a:p>
            <a:pPr indent="-285750" lvl="1" marL="742950" rtl="0" algn="l">
              <a:lnSpc>
                <a:spcPct val="115000"/>
              </a:lnSpc>
              <a:spcBef>
                <a:spcPts val="1200"/>
              </a:spcBef>
              <a:spcAft>
                <a:spcPts val="0"/>
              </a:spcAft>
              <a:buSzPts val="1100"/>
              <a:buChar char="○"/>
            </a:pPr>
            <a:r>
              <a:rPr b="1" lang="fr" sz="1800"/>
              <a:t>Scores des modèles prédictifs sur la période 2019 - 2022</a:t>
            </a:r>
            <a:endParaRPr/>
          </a:p>
          <a:p>
            <a:pPr indent="-285750" lvl="1" marL="742950" rtl="0" algn="l">
              <a:lnSpc>
                <a:spcPct val="115000"/>
              </a:lnSpc>
              <a:spcBef>
                <a:spcPts val="2400"/>
              </a:spcBef>
              <a:spcAft>
                <a:spcPts val="1200"/>
              </a:spcAft>
              <a:buSzPts val="1100"/>
              <a:buChar char="○"/>
            </a:pPr>
            <a:r>
              <a:rPr b="1" lang="fr" sz="1800"/>
              <a:t>Scores des modèles prédictifs sur le test set externe 2023 – 2024</a:t>
            </a:r>
            <a:endParaRPr b="1" sz="2000"/>
          </a:p>
        </p:txBody>
      </p:sp>
      <p:sp>
        <p:nvSpPr>
          <p:cNvPr id="186" name="Google Shape;186;p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87" name="Google Shape;187;p8"/>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descr="A group of arrows pointing to different directions&#10;&#10;Description automatically generated" id="188" name="Google Shape;188;p8"/>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189" name="Google Shape;189;p8"/>
          <p:cNvSpPr txBox="1"/>
          <p:nvPr/>
        </p:nvSpPr>
        <p:spPr>
          <a:xfrm>
            <a:off x="1299411" y="2831512"/>
            <a:ext cx="7025439" cy="141577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fr" sz="1600" u="none" cap="none" strike="noStrike">
                <a:solidFill>
                  <a:srgbClr val="000000"/>
                </a:solidFill>
                <a:latin typeface="Calibri"/>
                <a:ea typeface="Calibri"/>
                <a:cs typeface="Calibri"/>
                <a:sym typeface="Calibri"/>
              </a:rPr>
              <a:t>Définition du paramètre à prédire :</a:t>
            </a:r>
            <a:endParaRPr/>
          </a:p>
          <a:p>
            <a:pPr indent="0" lvl="0" marL="0" marR="0" rtl="0" algn="l">
              <a:lnSpc>
                <a:spcPct val="100000"/>
              </a:lnSpc>
              <a:spcBef>
                <a:spcPts val="0"/>
              </a:spcBef>
              <a:spcAft>
                <a:spcPts val="0"/>
              </a:spcAft>
              <a:buNone/>
            </a:pPr>
            <a:r>
              <a:t/>
            </a:r>
            <a:endParaRPr b="1" i="0" sz="14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400"/>
              <a:buFont typeface="Arial"/>
              <a:buChar char="•"/>
            </a:pPr>
            <a:r>
              <a:rPr b="1" i="0" lang="fr" sz="1400" u="none" cap="none" strike="noStrike">
                <a:solidFill>
                  <a:srgbClr val="000000"/>
                </a:solidFill>
                <a:latin typeface="Calibri"/>
                <a:ea typeface="Calibri"/>
                <a:cs typeface="Calibri"/>
                <a:sym typeface="Calibri"/>
              </a:rPr>
              <a:t>Étude completée </a:t>
            </a:r>
            <a:r>
              <a:rPr b="0" i="0" lang="fr" sz="1400" u="none" cap="none" strike="noStrike">
                <a:solidFill>
                  <a:srgbClr val="000000"/>
                </a:solidFill>
                <a:latin typeface="Calibri"/>
                <a:ea typeface="Calibri"/>
                <a:cs typeface="Calibri"/>
                <a:sym typeface="Calibri"/>
              </a:rPr>
              <a:t>: étude réalisée jusqu’au bout, peu importe si elle obtient des résultats positifs ou non  </a:t>
            </a:r>
            <a:endParaRPr/>
          </a:p>
          <a:p>
            <a:pPr indent="-285750" lvl="0" marL="285750" marR="0" rtl="0" algn="l">
              <a:lnSpc>
                <a:spcPct val="100000"/>
              </a:lnSpc>
              <a:spcBef>
                <a:spcPts val="0"/>
              </a:spcBef>
              <a:spcAft>
                <a:spcPts val="0"/>
              </a:spcAft>
              <a:buClr>
                <a:srgbClr val="000000"/>
              </a:buClr>
              <a:buSzPts val="1400"/>
              <a:buFont typeface="Arial"/>
              <a:buChar char="•"/>
            </a:pPr>
            <a:r>
              <a:rPr b="1" i="0" lang="fr" sz="1400" u="none" cap="none" strike="noStrike">
                <a:solidFill>
                  <a:srgbClr val="000000"/>
                </a:solidFill>
                <a:latin typeface="Calibri"/>
                <a:ea typeface="Calibri"/>
                <a:cs typeface="Calibri"/>
                <a:sym typeface="Calibri"/>
              </a:rPr>
              <a:t>Étude annulée </a:t>
            </a:r>
            <a:r>
              <a:rPr b="0" i="0" lang="fr" sz="1400" u="none" cap="none" strike="noStrike">
                <a:solidFill>
                  <a:srgbClr val="000000"/>
                </a:solidFill>
                <a:latin typeface="Calibri"/>
                <a:ea typeface="Calibri"/>
                <a:cs typeface="Calibri"/>
                <a:sym typeface="Calibri"/>
              </a:rPr>
              <a:t>: étude arrêtée en cours de route </a:t>
            </a:r>
            <a:endParaRPr b="1" i="0" sz="1400" u="none" cap="none" strike="noStrike">
              <a:solidFill>
                <a:srgbClr val="000000"/>
              </a:solidFill>
              <a:latin typeface="Calibri"/>
              <a:ea typeface="Calibri"/>
              <a:cs typeface="Calibri"/>
              <a:sym typeface="Calibri"/>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0" st="0"/>
                                            </p:txEl>
                                          </p:spTgt>
                                        </p:tgtEl>
                                        <p:attrNameLst>
                                          <p:attrName>style.visibility</p:attrName>
                                        </p:attrNameLst>
                                      </p:cBhvr>
                                      <p:to>
                                        <p:strVal val="visible"/>
                                      </p:to>
                                    </p:set>
                                    <p:animEffect filter="fade" transition="in">
                                      <p:cBhvr>
                                        <p:cTn dur="500"/>
                                        <p:tgtEl>
                                          <p:spTgt spid="1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xEl>
                                              <p:pRg end="1" st="1"/>
                                            </p:txEl>
                                          </p:spTgt>
                                        </p:tgtEl>
                                        <p:attrNameLst>
                                          <p:attrName>style.visibility</p:attrName>
                                        </p:attrNameLst>
                                      </p:cBhvr>
                                      <p:to>
                                        <p:strVal val="visible"/>
                                      </p:to>
                                    </p:set>
                                    <p:animEffect filter="fade" transition="in">
                                      <p:cBhvr>
                                        <p:cTn dur="500"/>
                                        <p:tgtEl>
                                          <p:spTgt spid="1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sp>
        <p:nvSpPr>
          <p:cNvPr id="195" name="Google Shape;195;p9"/>
          <p:cNvSpPr txBox="1"/>
          <p:nvPr/>
        </p:nvSpPr>
        <p:spPr>
          <a:xfrm>
            <a:off x="567182" y="471264"/>
            <a:ext cx="7967217" cy="9546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lt1"/>
              </a:buClr>
              <a:buSzPct val="159544"/>
              <a:buFont typeface="Nunito"/>
              <a:buNone/>
            </a:pPr>
            <a:r>
              <a:rPr b="0" i="0" lang="fr" sz="1800" u="none" cap="none" strike="noStrike">
                <a:solidFill>
                  <a:schemeClr val="lt1"/>
                </a:solidFill>
                <a:latin typeface="Nunito"/>
                <a:ea typeface="Nunito"/>
                <a:cs typeface="Nunito"/>
                <a:sym typeface="Nunito"/>
              </a:rPr>
              <a:t>Comparaison des prédictions des modèles sur la période 2019 – 2022 …</a:t>
            </a:r>
            <a:endParaRPr b="0" i="0" sz="1400" u="none" cap="none" strike="noStrike">
              <a:solidFill>
                <a:srgbClr val="000000"/>
              </a:solidFill>
              <a:latin typeface="Arial"/>
              <a:ea typeface="Arial"/>
              <a:cs typeface="Arial"/>
              <a:sym typeface="Arial"/>
            </a:endParaRPr>
          </a:p>
        </p:txBody>
      </p:sp>
      <p:sp>
        <p:nvSpPr>
          <p:cNvPr id="196" name="Google Shape;196;p9"/>
          <p:cNvSpPr txBox="1"/>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marR="0" rtl="0" algn="r">
              <a:lnSpc>
                <a:spcPct val="100000"/>
              </a:lnSpc>
              <a:spcBef>
                <a:spcPts val="0"/>
              </a:spcBef>
              <a:spcAft>
                <a:spcPts val="0"/>
              </a:spcAft>
              <a:buClr>
                <a:srgbClr val="000000"/>
              </a:buClr>
              <a:buSzPts val="1000"/>
              <a:buFont typeface="Arial"/>
              <a:buNone/>
            </a:pPr>
            <a:fld id="{00000000-1234-1234-1234-123412341234}" type="slidenum">
              <a:rPr b="0" i="0" lang="fr" sz="1000" u="none" cap="none" strike="noStrike">
                <a:solidFill>
                  <a:schemeClr val="dk2"/>
                </a:solidFill>
                <a:latin typeface="Nunito"/>
                <a:ea typeface="Nunito"/>
                <a:cs typeface="Nunito"/>
                <a:sym typeface="Nunito"/>
              </a:rPr>
              <a:t>‹#›</a:t>
            </a:fld>
            <a:endParaRPr b="0" i="0" sz="1000" u="none" cap="none" strike="noStrike">
              <a:solidFill>
                <a:schemeClr val="dk2"/>
              </a:solidFill>
              <a:latin typeface="Nunito"/>
              <a:ea typeface="Nunito"/>
              <a:cs typeface="Nunito"/>
              <a:sym typeface="Nunito"/>
            </a:endParaRPr>
          </a:p>
        </p:txBody>
      </p:sp>
      <p:pic>
        <p:nvPicPr>
          <p:cNvPr descr="A group of arrows pointing to different directions&#10;&#10;Description automatically generated" id="197" name="Google Shape;197;p9"/>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198" name="Google Shape;198;p9"/>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199" name="Google Shape;199;p9"/>
          <p:cNvPicPr preferRelativeResize="0"/>
          <p:nvPr/>
        </p:nvPicPr>
        <p:blipFill rotWithShape="1">
          <a:blip r:embed="rId4">
            <a:alphaModFix/>
          </a:blip>
          <a:srcRect b="6593" l="7661" r="6907" t="7184"/>
          <a:stretch/>
        </p:blipFill>
        <p:spPr>
          <a:xfrm>
            <a:off x="4283597" y="1231523"/>
            <a:ext cx="4655837" cy="2047653"/>
          </a:xfrm>
          <a:prstGeom prst="rect">
            <a:avLst/>
          </a:prstGeom>
          <a:noFill/>
          <a:ln>
            <a:noFill/>
          </a:ln>
        </p:spPr>
      </p:pic>
      <p:graphicFrame>
        <p:nvGraphicFramePr>
          <p:cNvPr id="200" name="Google Shape;200;p9"/>
          <p:cNvGraphicFramePr/>
          <p:nvPr/>
        </p:nvGraphicFramePr>
        <p:xfrm>
          <a:off x="4283597" y="3548054"/>
          <a:ext cx="3000000" cy="3000000"/>
        </p:xfrm>
        <a:graphic>
          <a:graphicData uri="http://schemas.openxmlformats.org/drawingml/2006/table">
            <a:tbl>
              <a:tblPr>
                <a:noFill/>
                <a:tableStyleId>{960E3FC5-FDB7-47C2-A09D-1CC0196E3447}</a:tableStyleId>
              </a:tblPr>
              <a:tblGrid>
                <a:gridCol w="992725"/>
                <a:gridCol w="859400"/>
                <a:gridCol w="831900"/>
                <a:gridCol w="845650"/>
                <a:gridCol w="925725"/>
              </a:tblGrid>
              <a:tr h="127000">
                <a:tc>
                  <a:txBody>
                    <a:bodyPr/>
                    <a:lstStyle/>
                    <a:p>
                      <a:pPr indent="0" lvl="0" marL="0" marR="0" rtl="0" algn="just">
                        <a:lnSpc>
                          <a:spcPct val="100000"/>
                        </a:lnSpc>
                        <a:spcBef>
                          <a:spcPts val="0"/>
                        </a:spcBef>
                        <a:spcAft>
                          <a:spcPts val="0"/>
                        </a:spcAft>
                        <a:buClr>
                          <a:srgbClr val="000000"/>
                        </a:buClr>
                        <a:buSzPts val="1000"/>
                        <a:buFont typeface="Arial"/>
                        <a:buNone/>
                      </a:pPr>
                      <a:r>
                        <a:t/>
                      </a:r>
                      <a:endParaRPr sz="1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Précision</a:t>
                      </a:r>
                      <a:endParaRPr sz="1400" u="none" cap="none" strike="noStrike"/>
                    </a:p>
                  </a:txBody>
                  <a:tcPr marT="63500" marB="63500" marR="63500" marL="63500">
                    <a:solidFill>
                      <a:srgbClr val="00B0F0"/>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F1</a:t>
                      </a:r>
                      <a:endParaRPr sz="1400" u="none" cap="none" strike="noStrike"/>
                    </a:p>
                  </a:txBody>
                  <a:tcPr marT="63500" marB="63500" marR="63500" marL="63500">
                    <a:solidFill>
                      <a:srgbClr val="FFC000"/>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ROC-AUC</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PR-AUC</a:t>
                      </a:r>
                      <a:endParaRPr sz="1400" u="none" cap="none" strike="noStrike"/>
                    </a:p>
                  </a:txBody>
                  <a:tcPr marT="63500" marB="63500" marR="63500" marL="63500">
                    <a:solidFill>
                      <a:srgbClr val="AF3722"/>
                    </a:solidFill>
                  </a:tcPr>
                </a:tc>
              </a:tr>
              <a:tr h="127000">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LR</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0.583 ± 0.06</a:t>
                      </a:r>
                      <a:endParaRPr sz="1400" u="none" cap="none" strike="noStrike"/>
                    </a:p>
                  </a:txBody>
                  <a:tcPr marT="63500" marB="63500" marR="63500" marL="63500">
                    <a:solidFill>
                      <a:srgbClr val="00B0F0"/>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0.618 ± 0.04</a:t>
                      </a:r>
                      <a:endParaRPr sz="1400" u="none" cap="none" strike="noStrike"/>
                    </a:p>
                  </a:txBody>
                  <a:tcPr marT="63500" marB="63500" marR="63500" marL="63500">
                    <a:solidFill>
                      <a:srgbClr val="FFC000"/>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0.749 ± 0.06</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0.664 ± 0.07</a:t>
                      </a:r>
                      <a:endParaRPr sz="1400" u="none" cap="none" strike="noStrike"/>
                    </a:p>
                  </a:txBody>
                  <a:tcPr marT="63500" marB="63500" marR="63500" marL="63500">
                    <a:solidFill>
                      <a:srgbClr val="AF3722"/>
                    </a:solidFill>
                  </a:tcPr>
                </a:tc>
              </a:tr>
              <a:tr h="127000">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XGB</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0.633 ± 0.08</a:t>
                      </a:r>
                      <a:endParaRPr sz="1400" u="none" cap="none" strike="noStrike"/>
                    </a:p>
                  </a:txBody>
                  <a:tcPr marT="63500" marB="63500" marR="63500" marL="63500">
                    <a:solidFill>
                      <a:srgbClr val="00B0F0"/>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0.574 ± 0.04</a:t>
                      </a:r>
                      <a:endParaRPr sz="1400" u="none" cap="none" strike="noStrike"/>
                    </a:p>
                  </a:txBody>
                  <a:tcPr marT="63500" marB="63500" marR="63500" marL="63500">
                    <a:solidFill>
                      <a:srgbClr val="FFC000"/>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0.737 ± 0.05</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0.642 ± 0.07</a:t>
                      </a:r>
                      <a:endParaRPr sz="1400" u="none" cap="none" strike="noStrike"/>
                    </a:p>
                  </a:txBody>
                  <a:tcPr marT="63500" marB="63500" marR="63500" marL="63500">
                    <a:solidFill>
                      <a:srgbClr val="AF3722"/>
                    </a:solidFill>
                  </a:tcPr>
                </a:tc>
              </a:tr>
            </a:tbl>
          </a:graphicData>
        </a:graphic>
      </p:graphicFrame>
      <p:pic>
        <p:nvPicPr>
          <p:cNvPr id="201" name="Google Shape;201;p9"/>
          <p:cNvPicPr preferRelativeResize="0"/>
          <p:nvPr/>
        </p:nvPicPr>
        <p:blipFill rotWithShape="1">
          <a:blip r:embed="rId5">
            <a:alphaModFix/>
          </a:blip>
          <a:srcRect b="93200" l="0" r="0" t="0"/>
          <a:stretch/>
        </p:blipFill>
        <p:spPr>
          <a:xfrm>
            <a:off x="4084537" y="1065021"/>
            <a:ext cx="4853520" cy="166502"/>
          </a:xfrm>
          <a:prstGeom prst="rect">
            <a:avLst/>
          </a:prstGeom>
          <a:noFill/>
          <a:ln>
            <a:noFill/>
          </a:ln>
        </p:spPr>
      </p:pic>
      <p:sp>
        <p:nvSpPr>
          <p:cNvPr id="202" name="Google Shape;202;p9"/>
          <p:cNvSpPr txBox="1"/>
          <p:nvPr/>
        </p:nvSpPr>
        <p:spPr>
          <a:xfrm>
            <a:off x="710825" y="1241976"/>
            <a:ext cx="2784600" cy="3124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fr" sz="1400" u="none" cap="none" strike="noStrike">
                <a:solidFill>
                  <a:srgbClr val="000000"/>
                </a:solidFill>
                <a:latin typeface="Arial"/>
                <a:ea typeface="Arial"/>
                <a:cs typeface="Arial"/>
                <a:sym typeface="Arial"/>
              </a:rPr>
              <a:t>Choix des métriques :</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rgbClr val="000000"/>
              </a:buClr>
              <a:buSzPts val="1300"/>
              <a:buFont typeface="Arial"/>
              <a:buChar char="-"/>
            </a:pPr>
            <a:r>
              <a:rPr b="0" i="0" lang="fr" sz="1300" u="none" cap="none" strike="noStrike">
                <a:solidFill>
                  <a:srgbClr val="000000"/>
                </a:solidFill>
                <a:latin typeface="Arial"/>
                <a:ea typeface="Arial"/>
                <a:cs typeface="Arial"/>
                <a:sym typeface="Arial"/>
              </a:rPr>
              <a:t>Dataset très déséquilibré ( &lt; 13 % sont des études arrêtées prématurément ) </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a:p>
            <a:pPr indent="-279400" lvl="0" marL="285750" marR="0" rtl="0" algn="l">
              <a:lnSpc>
                <a:spcPct val="100000"/>
              </a:lnSpc>
              <a:spcBef>
                <a:spcPts val="0"/>
              </a:spcBef>
              <a:spcAft>
                <a:spcPts val="0"/>
              </a:spcAft>
              <a:buClr>
                <a:srgbClr val="000000"/>
              </a:buClr>
              <a:buSzPts val="1300"/>
              <a:buFont typeface="Arial"/>
              <a:buChar char="-"/>
            </a:pPr>
            <a:r>
              <a:rPr b="0" i="0" lang="fr" sz="1300" u="none" cap="none" strike="noStrike">
                <a:solidFill>
                  <a:srgbClr val="000000"/>
                </a:solidFill>
                <a:latin typeface="Arial"/>
                <a:ea typeface="Arial"/>
                <a:cs typeface="Arial"/>
                <a:sym typeface="Arial"/>
              </a:rPr>
              <a:t>Utilisation de métriques sensibles à ce déséquilibre :</a:t>
            </a:r>
            <a:endParaRPr/>
          </a:p>
          <a:p>
            <a:pPr indent="0" lvl="2" marL="0" marR="0" rtl="0" algn="l">
              <a:lnSpc>
                <a:spcPct val="100000"/>
              </a:lnSpc>
              <a:spcBef>
                <a:spcPts val="0"/>
              </a:spcBef>
              <a:spcAft>
                <a:spcPts val="0"/>
              </a:spcAft>
              <a:buClr>
                <a:srgbClr val="000000"/>
              </a:buClr>
              <a:buSzPts val="1400"/>
              <a:buFont typeface="Arial"/>
              <a:buNone/>
            </a:pPr>
            <a:r>
              <a:rPr b="0" i="0" lang="fr" sz="1300" u="none" cap="none" strike="noStrike">
                <a:solidFill>
                  <a:srgbClr val="000000"/>
                </a:solidFill>
                <a:latin typeface="Arial"/>
                <a:ea typeface="Arial"/>
                <a:cs typeface="Arial"/>
                <a:sym typeface="Arial"/>
              </a:rPr>
              <a:t>      - </a:t>
            </a:r>
            <a:r>
              <a:rPr b="0" i="0" lang="fr" sz="1300" u="none" cap="none" strike="noStrike">
                <a:solidFill>
                  <a:srgbClr val="00B0F0"/>
                </a:solidFill>
                <a:latin typeface="Arial"/>
                <a:ea typeface="Arial"/>
                <a:cs typeface="Arial"/>
                <a:sym typeface="Arial"/>
              </a:rPr>
              <a:t>Précision</a:t>
            </a:r>
            <a:endParaRPr/>
          </a:p>
          <a:p>
            <a:pPr indent="0" lvl="2" marL="0" marR="0" rtl="0" algn="l">
              <a:lnSpc>
                <a:spcPct val="100000"/>
              </a:lnSpc>
              <a:spcBef>
                <a:spcPts val="0"/>
              </a:spcBef>
              <a:spcAft>
                <a:spcPts val="0"/>
              </a:spcAft>
              <a:buClr>
                <a:srgbClr val="000000"/>
              </a:buClr>
              <a:buSzPts val="1400"/>
              <a:buFont typeface="Arial"/>
              <a:buNone/>
            </a:pPr>
            <a:r>
              <a:rPr b="0" i="0" lang="fr" sz="1300" u="none" cap="none" strike="noStrike">
                <a:solidFill>
                  <a:srgbClr val="000000"/>
                </a:solidFill>
                <a:latin typeface="Arial"/>
                <a:ea typeface="Arial"/>
                <a:cs typeface="Arial"/>
                <a:sym typeface="Arial"/>
              </a:rPr>
              <a:t>      - </a:t>
            </a:r>
            <a:r>
              <a:rPr b="0" i="0" lang="fr" sz="1300" u="none" cap="none" strike="noStrike">
                <a:solidFill>
                  <a:srgbClr val="FFC000"/>
                </a:solidFill>
                <a:latin typeface="Arial"/>
                <a:ea typeface="Arial"/>
                <a:cs typeface="Arial"/>
                <a:sym typeface="Arial"/>
              </a:rPr>
              <a:t>F1-Score</a:t>
            </a:r>
            <a:endParaRPr/>
          </a:p>
          <a:p>
            <a:pPr indent="0" lvl="2" marL="0" marR="0" rtl="0" algn="l">
              <a:lnSpc>
                <a:spcPct val="100000"/>
              </a:lnSpc>
              <a:spcBef>
                <a:spcPts val="0"/>
              </a:spcBef>
              <a:spcAft>
                <a:spcPts val="0"/>
              </a:spcAft>
              <a:buClr>
                <a:srgbClr val="000000"/>
              </a:buClr>
              <a:buSzPts val="1400"/>
              <a:buFont typeface="Arial"/>
              <a:buNone/>
            </a:pPr>
            <a:r>
              <a:rPr b="0" i="0" lang="fr" sz="1300" u="none" cap="none" strike="noStrike">
                <a:solidFill>
                  <a:srgbClr val="000000"/>
                </a:solidFill>
                <a:latin typeface="Arial"/>
                <a:ea typeface="Arial"/>
                <a:cs typeface="Arial"/>
                <a:sym typeface="Arial"/>
              </a:rPr>
              <a:t>      - </a:t>
            </a:r>
            <a:r>
              <a:rPr b="0" i="0" lang="fr" sz="1300" u="none" cap="none" strike="noStrike">
                <a:solidFill>
                  <a:srgbClr val="FF0000"/>
                </a:solidFill>
                <a:latin typeface="Arial"/>
                <a:ea typeface="Arial"/>
                <a:cs typeface="Arial"/>
                <a:sym typeface="Arial"/>
              </a:rPr>
              <a:t>PrecisionRecall-AUC</a:t>
            </a:r>
            <a:endParaRPr/>
          </a:p>
          <a:p>
            <a:pPr indent="0" lvl="2" marL="0" marR="0" rtl="0" algn="l">
              <a:lnSpc>
                <a:spcPct val="100000"/>
              </a:lnSpc>
              <a:spcBef>
                <a:spcPts val="0"/>
              </a:spcBef>
              <a:spcAft>
                <a:spcPts val="0"/>
              </a:spcAft>
              <a:buClr>
                <a:srgbClr val="000000"/>
              </a:buClr>
              <a:buSzPts val="1400"/>
              <a:buFont typeface="Arial"/>
              <a:buNone/>
            </a:pPr>
            <a:r>
              <a:t/>
            </a:r>
            <a:endParaRPr b="0" i="0"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fr" sz="1300" u="none" cap="none" strike="noStrike">
                <a:solidFill>
                  <a:srgbClr val="000000"/>
                </a:solidFill>
                <a:latin typeface="Arial"/>
                <a:ea typeface="Arial"/>
                <a:cs typeface="Arial"/>
                <a:sym typeface="Arial"/>
              </a:rPr>
              <a:t>Scores modestes car modèle entraîné sans connaissance du nombre de recrutement final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5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5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 name="Shape 206"/>
        <p:cNvGrpSpPr/>
        <p:nvPr/>
      </p:nvGrpSpPr>
      <p:grpSpPr>
        <a:xfrm>
          <a:off x="0" y="0"/>
          <a:ext cx="0" cy="0"/>
          <a:chOff x="0" y="0"/>
          <a:chExt cx="0" cy="0"/>
        </a:xfrm>
      </p:grpSpPr>
      <p:graphicFrame>
        <p:nvGraphicFramePr>
          <p:cNvPr id="207" name="Google Shape;207;p10"/>
          <p:cNvGraphicFramePr/>
          <p:nvPr/>
        </p:nvGraphicFramePr>
        <p:xfrm>
          <a:off x="4484034" y="3082685"/>
          <a:ext cx="3000000" cy="3000000"/>
        </p:xfrm>
        <a:graphic>
          <a:graphicData uri="http://schemas.openxmlformats.org/drawingml/2006/table">
            <a:tbl>
              <a:tblPr>
                <a:noFill/>
                <a:tableStyleId>{960E3FC5-FDB7-47C2-A09D-1CC0196E3447}</a:tableStyleId>
              </a:tblPr>
              <a:tblGrid>
                <a:gridCol w="923350"/>
                <a:gridCol w="848650"/>
                <a:gridCol w="803450"/>
                <a:gridCol w="866950"/>
                <a:gridCol w="1013000"/>
              </a:tblGrid>
              <a:tr h="127000">
                <a:tc>
                  <a:txBody>
                    <a:bodyPr/>
                    <a:lstStyle/>
                    <a:p>
                      <a:pPr indent="0" lvl="0" marL="0" marR="0" rtl="0" algn="just">
                        <a:lnSpc>
                          <a:spcPct val="100000"/>
                        </a:lnSpc>
                        <a:spcBef>
                          <a:spcPts val="0"/>
                        </a:spcBef>
                        <a:spcAft>
                          <a:spcPts val="0"/>
                        </a:spcAft>
                        <a:buClr>
                          <a:srgbClr val="000000"/>
                        </a:buClr>
                        <a:buSzPts val="1000"/>
                        <a:buFont typeface="Arial"/>
                        <a:buNone/>
                      </a:pPr>
                      <a:r>
                        <a:t/>
                      </a:r>
                      <a:endParaRPr sz="1000" u="none" cap="none" strike="noStrike">
                        <a:latin typeface="Times New Roman"/>
                        <a:ea typeface="Times New Roman"/>
                        <a:cs typeface="Times New Roman"/>
                        <a:sym typeface="Times New Roman"/>
                      </a:endParaRPr>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Précision</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F1</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ROC-AUC</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lang="fr" sz="1000" u="none" cap="none" strike="noStrike">
                          <a:latin typeface="Times New Roman"/>
                          <a:ea typeface="Times New Roman"/>
                          <a:cs typeface="Times New Roman"/>
                          <a:sym typeface="Times New Roman"/>
                        </a:rPr>
                        <a:t>PR-AUC</a:t>
                      </a:r>
                      <a:endParaRPr sz="1400" u="none" cap="none" strike="noStrike"/>
                    </a:p>
                  </a:txBody>
                  <a:tcPr marT="63500" marB="63500" marR="63500" marL="63500"/>
                </a:tc>
              </a:tr>
              <a:tr h="127000">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Log reg</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0.872 ± 0.06</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0.758 ± 0.13</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0.744 ± 0.10</a:t>
                      </a:r>
                      <a:endParaRPr sz="1400" u="none" cap="none" strike="noStrike"/>
                    </a:p>
                  </a:txBody>
                  <a:tcPr marT="63500" marB="63500" marR="63500" marL="63500">
                    <a:solidFill>
                      <a:schemeClr val="lt2"/>
                    </a:solidFill>
                  </a:tcPr>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0.900 ± 0.05</a:t>
                      </a:r>
                      <a:endParaRPr sz="1400" u="none" cap="none" strike="noStrike"/>
                    </a:p>
                  </a:txBody>
                  <a:tcPr marT="63500" marB="63500" marR="63500" marL="63500">
                    <a:solidFill>
                      <a:schemeClr val="lt2"/>
                    </a:solidFill>
                  </a:tcPr>
                </a:tc>
              </a:tr>
              <a:tr h="127000">
                <a:tc>
                  <a:txBody>
                    <a:bodyPr/>
                    <a:lstStyle/>
                    <a:p>
                      <a:pPr indent="0" lvl="0" marL="0" marR="0" rtl="0" algn="just">
                        <a:lnSpc>
                          <a:spcPct val="100000"/>
                        </a:lnSpc>
                        <a:spcBef>
                          <a:spcPts val="0"/>
                        </a:spcBef>
                        <a:spcAft>
                          <a:spcPts val="0"/>
                        </a:spcAft>
                        <a:buClr>
                          <a:srgbClr val="000000"/>
                        </a:buClr>
                        <a:buSzPts val="1000"/>
                        <a:buFont typeface="Arial"/>
                        <a:buNone/>
                      </a:pPr>
                      <a:r>
                        <a:rPr b="1" lang="fr" sz="1000" u="none" cap="none" strike="noStrike">
                          <a:latin typeface="Times New Roman"/>
                          <a:ea typeface="Times New Roman"/>
                          <a:cs typeface="Times New Roman"/>
                          <a:sym typeface="Times New Roman"/>
                        </a:rPr>
                        <a:t>XGB</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0.830 ± 0.05</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0.833 ± 0.07</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0.752 ± 0.10</a:t>
                      </a:r>
                      <a:endParaRPr sz="1400" u="none" cap="none" strike="noStrike"/>
                    </a:p>
                  </a:txBody>
                  <a:tcPr marT="63500" marB="63500" marR="63500" marL="63500"/>
                </a:tc>
                <a:tc>
                  <a:txBody>
                    <a:bodyPr/>
                    <a:lstStyle/>
                    <a:p>
                      <a:pPr indent="0" lvl="0" marL="0" marR="0" rtl="0" algn="just">
                        <a:lnSpc>
                          <a:spcPct val="100000"/>
                        </a:lnSpc>
                        <a:spcBef>
                          <a:spcPts val="0"/>
                        </a:spcBef>
                        <a:spcAft>
                          <a:spcPts val="0"/>
                        </a:spcAft>
                        <a:buClr>
                          <a:srgbClr val="000000"/>
                        </a:buClr>
                        <a:buSzPts val="1000"/>
                        <a:buFont typeface="Arial"/>
                        <a:buNone/>
                      </a:pPr>
                      <a:r>
                        <a:rPr b="0" lang="fr" sz="1000" u="none" cap="none" strike="noStrike">
                          <a:latin typeface="Times New Roman"/>
                          <a:ea typeface="Times New Roman"/>
                          <a:cs typeface="Times New Roman"/>
                          <a:sym typeface="Times New Roman"/>
                        </a:rPr>
                        <a:t>0.905 ± 0.05</a:t>
                      </a:r>
                      <a:endParaRPr sz="1400" u="none" cap="none" strike="noStrike"/>
                    </a:p>
                  </a:txBody>
                  <a:tcPr marT="63500" marB="63500" marR="63500" marL="63500"/>
                </a:tc>
              </a:tr>
            </a:tbl>
          </a:graphicData>
        </a:graphic>
      </p:graphicFrame>
      <p:sp>
        <p:nvSpPr>
          <p:cNvPr id="208" name="Google Shape;208;p1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fr"/>
              <a:t>‹#›</a:t>
            </a:fld>
            <a:endParaRPr/>
          </a:p>
        </p:txBody>
      </p:sp>
      <p:pic>
        <p:nvPicPr>
          <p:cNvPr descr="A group of arrows pointing to different directions&#10;&#10;Description automatically generated" id="209" name="Google Shape;209;p10"/>
          <p:cNvPicPr preferRelativeResize="0"/>
          <p:nvPr/>
        </p:nvPicPr>
        <p:blipFill rotWithShape="1">
          <a:blip r:embed="rId3">
            <a:alphaModFix/>
          </a:blip>
          <a:srcRect b="46288" l="0" r="0" t="38498"/>
          <a:stretch/>
        </p:blipFill>
        <p:spPr>
          <a:xfrm>
            <a:off x="-106883" y="4438725"/>
            <a:ext cx="9242932" cy="954600"/>
          </a:xfrm>
          <a:prstGeom prst="rect">
            <a:avLst/>
          </a:prstGeom>
          <a:noFill/>
          <a:ln>
            <a:noFill/>
          </a:ln>
        </p:spPr>
      </p:pic>
      <p:sp>
        <p:nvSpPr>
          <p:cNvPr id="210" name="Google Shape;210;p10"/>
          <p:cNvSpPr txBox="1"/>
          <p:nvPr/>
        </p:nvSpPr>
        <p:spPr>
          <a:xfrm>
            <a:off x="111317" y="0"/>
            <a:ext cx="39836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1" i="0" lang="fr" sz="900" u="none" cap="none" strike="noStrike">
                <a:solidFill>
                  <a:srgbClr val="DFCAB9"/>
                </a:solidFill>
                <a:latin typeface="Arial"/>
                <a:ea typeface="Arial"/>
                <a:cs typeface="Arial"/>
                <a:sym typeface="Arial"/>
              </a:rPr>
              <a:t>SCHAEFER Yves – Thèse Pharmacie 16 décembre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Arial"/>
              <a:ea typeface="Arial"/>
              <a:cs typeface="Arial"/>
              <a:sym typeface="Arial"/>
            </a:endParaRPr>
          </a:p>
        </p:txBody>
      </p:sp>
      <p:pic>
        <p:nvPicPr>
          <p:cNvPr id="211" name="Google Shape;211;p10"/>
          <p:cNvPicPr preferRelativeResize="0"/>
          <p:nvPr/>
        </p:nvPicPr>
        <p:blipFill rotWithShape="1">
          <a:blip r:embed="rId4">
            <a:alphaModFix/>
          </a:blip>
          <a:srcRect b="0" l="0" r="0" t="0"/>
          <a:stretch/>
        </p:blipFill>
        <p:spPr>
          <a:xfrm>
            <a:off x="4320699" y="581478"/>
            <a:ext cx="4853520" cy="2448736"/>
          </a:xfrm>
          <a:prstGeom prst="rect">
            <a:avLst/>
          </a:prstGeom>
          <a:noFill/>
          <a:ln>
            <a:noFill/>
          </a:ln>
        </p:spPr>
      </p:pic>
      <p:sp>
        <p:nvSpPr>
          <p:cNvPr id="212" name="Google Shape;212;p10"/>
          <p:cNvSpPr txBox="1"/>
          <p:nvPr/>
        </p:nvSpPr>
        <p:spPr>
          <a:xfrm>
            <a:off x="111317" y="1249752"/>
            <a:ext cx="4371770" cy="1090198"/>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lt1"/>
              </a:buClr>
              <a:buSzPct val="159544"/>
              <a:buFont typeface="Nunito"/>
              <a:buNone/>
            </a:pPr>
            <a:r>
              <a:rPr b="0" i="0" lang="fr" sz="1800" u="none" cap="none" strike="noStrike">
                <a:solidFill>
                  <a:schemeClr val="lt1"/>
                </a:solidFill>
                <a:latin typeface="Nunito"/>
                <a:ea typeface="Nunito"/>
                <a:cs typeface="Nunito"/>
                <a:sym typeface="Nunito"/>
              </a:rPr>
              <a:t>Des bonnes performances …</a:t>
            </a:r>
            <a:endParaRPr b="0" i="0" sz="1400" u="none" cap="none" strike="noStrike">
              <a:solidFill>
                <a:srgbClr val="000000"/>
              </a:solidFill>
              <a:latin typeface="Arial"/>
              <a:ea typeface="Arial"/>
              <a:cs typeface="Arial"/>
              <a:sym typeface="Arial"/>
            </a:endParaRPr>
          </a:p>
        </p:txBody>
      </p:sp>
      <p:sp>
        <p:nvSpPr>
          <p:cNvPr id="213" name="Google Shape;213;p10"/>
          <p:cNvSpPr txBox="1"/>
          <p:nvPr/>
        </p:nvSpPr>
        <p:spPr>
          <a:xfrm>
            <a:off x="142813" y="1618081"/>
            <a:ext cx="4371770" cy="688618"/>
          </a:xfrm>
          <a:prstGeom prst="rect">
            <a:avLst/>
          </a:prstGeom>
          <a:noFill/>
          <a:ln>
            <a:noFill/>
          </a:ln>
        </p:spPr>
        <p:txBody>
          <a:bodyPr anchorCtr="0" anchor="t" bIns="91425" lIns="91425" spcFirstLastPara="1" rIns="91425" wrap="square" tIns="91425">
            <a:normAutofit fontScale="97500" lnSpcReduction="10000"/>
          </a:bodyPr>
          <a:lstStyle/>
          <a:p>
            <a:pPr indent="0" lvl="0" marL="0" marR="0" rtl="0" algn="l">
              <a:lnSpc>
                <a:spcPct val="100000"/>
              </a:lnSpc>
              <a:spcBef>
                <a:spcPts val="0"/>
              </a:spcBef>
              <a:spcAft>
                <a:spcPts val="0"/>
              </a:spcAft>
              <a:buClr>
                <a:schemeClr val="lt1"/>
              </a:buClr>
              <a:buSzPct val="159544"/>
              <a:buFont typeface="Nunito"/>
              <a:buNone/>
            </a:pPr>
            <a:r>
              <a:rPr b="0" i="0" lang="fr" sz="1800" u="none" cap="none" strike="noStrike">
                <a:solidFill>
                  <a:schemeClr val="lt1"/>
                </a:solidFill>
                <a:latin typeface="Nunito"/>
                <a:ea typeface="Nunito"/>
                <a:cs typeface="Nunito"/>
                <a:sym typeface="Nunito"/>
              </a:rPr>
              <a:t>… ou une puissance statistique insuffisante?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ct val="159544"/>
              <a:buFont typeface="Nunito"/>
              <a:buNone/>
            </a:pPr>
            <a:r>
              <a:t/>
            </a:r>
            <a:endParaRPr b="0" i="0" sz="1800" u="none" cap="none" strike="noStrike">
              <a:solidFill>
                <a:schemeClr val="lt1"/>
              </a:solidFill>
              <a:latin typeface="Nunito"/>
              <a:ea typeface="Nunito"/>
              <a:cs typeface="Nunito"/>
              <a:sym typeface="Nunito"/>
            </a:endParaRPr>
          </a:p>
          <a:p>
            <a:pPr indent="0" lvl="0" marL="0" marR="0" rtl="0" algn="l">
              <a:lnSpc>
                <a:spcPct val="100000"/>
              </a:lnSpc>
              <a:spcBef>
                <a:spcPts val="0"/>
              </a:spcBef>
              <a:spcAft>
                <a:spcPts val="0"/>
              </a:spcAft>
              <a:buClr>
                <a:schemeClr val="lt1"/>
              </a:buClr>
              <a:buSzPct val="159544"/>
              <a:buFont typeface="Nunito"/>
              <a:buNone/>
            </a:pPr>
            <a:r>
              <a:t/>
            </a:r>
            <a:endParaRPr b="0" i="0" sz="1800" u="none" cap="none" strike="noStrike">
              <a:solidFill>
                <a:schemeClr val="lt1"/>
              </a:solidFill>
              <a:latin typeface="Nunito"/>
              <a:ea typeface="Nunito"/>
              <a:cs typeface="Nunito"/>
              <a:sym typeface="Nunito"/>
            </a:endParaRPr>
          </a:p>
        </p:txBody>
      </p:sp>
      <p:graphicFrame>
        <p:nvGraphicFramePr>
          <p:cNvPr id="214" name="Google Shape;214;p10"/>
          <p:cNvGraphicFramePr/>
          <p:nvPr/>
        </p:nvGraphicFramePr>
        <p:xfrm>
          <a:off x="39215" y="2350136"/>
          <a:ext cx="4319654" cy="2193600"/>
        </p:xfrm>
        <a:graphic>
          <a:graphicData uri="http://schemas.openxmlformats.org/drawingml/2006/chart">
            <c:chart r:id="rId5"/>
          </a:graphicData>
        </a:graphic>
      </p:graphicFrame>
      <p:sp>
        <p:nvSpPr>
          <p:cNvPr id="215" name="Google Shape;215;p10"/>
          <p:cNvSpPr txBox="1"/>
          <p:nvPr/>
        </p:nvSpPr>
        <p:spPr>
          <a:xfrm>
            <a:off x="226819" y="234341"/>
            <a:ext cx="7967217" cy="954600"/>
          </a:xfrm>
          <a:prstGeom prst="rect">
            <a:avLst/>
          </a:prstGeom>
          <a:noFill/>
          <a:ln>
            <a:noFill/>
          </a:ln>
        </p:spPr>
        <p:txBody>
          <a:bodyPr anchorCtr="0" anchor="t" bIns="91425" lIns="91425" spcFirstLastPara="1" rIns="91425" wrap="square" tIns="91425">
            <a:normAutofit fontScale="97500"/>
          </a:bodyPr>
          <a:lstStyle/>
          <a:p>
            <a:pPr indent="0" lvl="0" marL="0" marR="0" rtl="0" algn="l">
              <a:lnSpc>
                <a:spcPct val="100000"/>
              </a:lnSpc>
              <a:spcBef>
                <a:spcPts val="0"/>
              </a:spcBef>
              <a:spcAft>
                <a:spcPts val="0"/>
              </a:spcAft>
              <a:buClr>
                <a:schemeClr val="lt1"/>
              </a:buClr>
              <a:buSzPct val="159544"/>
              <a:buFont typeface="Nunito"/>
              <a:buNone/>
            </a:pPr>
            <a:r>
              <a:rPr b="0" i="0" lang="fr" sz="1800" u="none" cap="none" strike="noStrike">
                <a:solidFill>
                  <a:schemeClr val="lt1"/>
                </a:solidFill>
                <a:latin typeface="Nunito"/>
                <a:ea typeface="Nunito"/>
                <a:cs typeface="Nunito"/>
                <a:sym typeface="Nunito"/>
              </a:rPr>
              <a:t>… Versus la période test externe 2023 - 2024</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5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Yves Schaefer</dc:creator>
</cp:coreProperties>
</file>